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handoutMasterIdLst>
    <p:handoutMasterId r:id="rId14"/>
  </p:handoutMasterIdLst>
  <p:sldIdLst>
    <p:sldId id="257" r:id="rId2"/>
    <p:sldId id="268" r:id="rId3"/>
    <p:sldId id="270" r:id="rId4"/>
    <p:sldId id="271" r:id="rId5"/>
    <p:sldId id="273" r:id="rId6"/>
    <p:sldId id="276" r:id="rId7"/>
    <p:sldId id="279" r:id="rId8"/>
    <p:sldId id="281" r:id="rId9"/>
    <p:sldId id="283" r:id="rId10"/>
    <p:sldId id="275" r:id="rId11"/>
    <p:sldId id="269"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B301B821-A1FF-4177-AEE7-76D212191A0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4450" autoAdjust="0"/>
  </p:normalViewPr>
  <p:slideViewPr>
    <p:cSldViewPr snapToGrid="0">
      <p:cViewPr varScale="1">
        <p:scale>
          <a:sx n="72" d="100"/>
          <a:sy n="72" d="100"/>
        </p:scale>
        <p:origin x="1104" y="58"/>
      </p:cViewPr>
      <p:guideLst>
        <p:guide pos="3840"/>
        <p:guide orient="horz" pos="2160"/>
      </p:guideLst>
    </p:cSldViewPr>
  </p:slideViewPr>
  <p:notesTextViewPr>
    <p:cViewPr>
      <p:scale>
        <a:sx n="1" d="1"/>
        <a:sy n="1" d="1"/>
      </p:scale>
      <p:origin x="0" y="0"/>
    </p:cViewPr>
  </p:notesTextViewPr>
  <p:notesViewPr>
    <p:cSldViewPr snapToGrid="0">
      <p:cViewPr varScale="1">
        <p:scale>
          <a:sx n="82" d="100"/>
          <a:sy n="82" d="100"/>
        </p:scale>
        <p:origin x="2994"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5DD71D7-55AC-46BD-81B3-09AB2F9EFBD8}" type="datetimeFigureOut">
              <a:rPr lang="en-US" smtClean="0"/>
              <a:t>5/15/2024</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840BD58-3BFF-4EAF-BB8B-AC67FE801E47}" type="slidenum">
              <a:rPr lang="en-US" smtClean="0"/>
              <a:t>‹#›</a:t>
            </a:fld>
            <a:endParaRPr lang="en-US"/>
          </a:p>
        </p:txBody>
      </p:sp>
    </p:spTree>
    <p:extLst>
      <p:ext uri="{BB962C8B-B14F-4D97-AF65-F5344CB8AC3E}">
        <p14:creationId xmlns:p14="http://schemas.microsoft.com/office/powerpoint/2010/main" val="401059436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F89424F-BB59-4F4E-9822-4CA3E770FFD2}" type="datetimeFigureOut">
              <a:rPr lang="en-US" smtClean="0"/>
              <a:t>5/15/2024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8322CDD-9D6C-4F63-9EC2-648226624108}" type="slidenum">
              <a:rPr lang="en-US" smtClean="0"/>
              <a:t>‹#›</a:t>
            </a:fld>
            <a:endParaRPr lang="en-US"/>
          </a:p>
        </p:txBody>
      </p:sp>
    </p:spTree>
    <p:extLst>
      <p:ext uri="{BB962C8B-B14F-4D97-AF65-F5344CB8AC3E}">
        <p14:creationId xmlns:p14="http://schemas.microsoft.com/office/powerpoint/2010/main" val="8510265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Aft>
                <a:spcPts val="1500"/>
              </a:spcAft>
            </a:pPr>
            <a:r>
              <a:rPr lang="en-IN" sz="1800" dirty="0">
                <a:solidFill>
                  <a:srgbClr val="ECECEC"/>
                </a:solidFill>
                <a:effectLst/>
                <a:highlight>
                  <a:srgbClr val="212121"/>
                </a:highlight>
                <a:latin typeface="Calibri" panose="020F0502020204030204" pitchFamily="34" charset="0"/>
                <a:ea typeface="Times New Roman" panose="02020603050405020304" pitchFamily="18" charset="0"/>
              </a:rPr>
              <a:t>Good afternoon Esteemed Judges and my fellow Scholars,</a:t>
            </a:r>
            <a:endParaRPr lang="en-IN" sz="1800" dirty="0">
              <a:effectLst/>
              <a:highlight>
                <a:srgbClr val="212121"/>
              </a:highlight>
              <a:latin typeface="Times New Roman" panose="02020603050405020304" pitchFamily="18" charset="0"/>
              <a:ea typeface="Times New Roman" panose="02020603050405020304" pitchFamily="18" charset="0"/>
            </a:endParaRPr>
          </a:p>
          <a:p>
            <a:pPr>
              <a:spcBef>
                <a:spcPts val="1500"/>
              </a:spcBef>
            </a:pPr>
            <a:r>
              <a:rPr lang="en-IN" sz="1800" dirty="0">
                <a:solidFill>
                  <a:srgbClr val="ECECEC"/>
                </a:solidFill>
                <a:effectLst/>
                <a:highlight>
                  <a:srgbClr val="212121"/>
                </a:highlight>
                <a:latin typeface="Calibri" panose="020F0502020204030204" pitchFamily="34" charset="0"/>
                <a:ea typeface="Times New Roman" panose="02020603050405020304" pitchFamily="18" charset="0"/>
              </a:rPr>
              <a:t>My name is Shreyash Bhardwaj, and I am here to share insights from my research paper titled "Analysis of Use Cases: Asynchronous vs Parallel Programming."</a:t>
            </a:r>
            <a:endParaRPr lang="en-IN" sz="1800" dirty="0">
              <a:effectLst/>
              <a:highlight>
                <a:srgbClr val="212121"/>
              </a:highlight>
              <a:latin typeface="Times New Roman" panose="02020603050405020304" pitchFamily="18" charset="0"/>
              <a:ea typeface="Times New Roman" panose="02020603050405020304" pitchFamily="18" charset="0"/>
            </a:endParaRPr>
          </a:p>
          <a:p>
            <a:r>
              <a:rPr lang="en-IN" dirty="0" err="1"/>
              <a:t>ffffff</a:t>
            </a:r>
            <a:endParaRPr lang="en-IN" dirty="0"/>
          </a:p>
        </p:txBody>
      </p:sp>
      <p:sp>
        <p:nvSpPr>
          <p:cNvPr id="4" name="Slide Number Placeholder 3"/>
          <p:cNvSpPr>
            <a:spLocks noGrp="1"/>
          </p:cNvSpPr>
          <p:nvPr>
            <p:ph type="sldNum" sz="quarter" idx="5"/>
          </p:nvPr>
        </p:nvSpPr>
        <p:spPr/>
        <p:txBody>
          <a:bodyPr/>
          <a:lstStyle/>
          <a:p>
            <a:fld id="{68322CDD-9D6C-4F63-9EC2-648226624108}" type="slidenum">
              <a:rPr lang="en-US" smtClean="0"/>
              <a:t>1</a:t>
            </a:fld>
            <a:endParaRPr lang="en-US"/>
          </a:p>
        </p:txBody>
      </p:sp>
    </p:spTree>
    <p:extLst>
      <p:ext uri="{BB962C8B-B14F-4D97-AF65-F5344CB8AC3E}">
        <p14:creationId xmlns:p14="http://schemas.microsoft.com/office/powerpoint/2010/main" val="36323727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IN" sz="1800" kern="100" dirty="0">
                <a:effectLst/>
                <a:latin typeface="Calibri" panose="020F0502020204030204" pitchFamily="34" charset="0"/>
                <a:ea typeface="Calibri" panose="020F0502020204030204" pitchFamily="34" charset="0"/>
                <a:cs typeface="Calibri" panose="020F0502020204030204" pitchFamily="34" charset="0"/>
              </a:rPr>
              <a:t>In conclusion, the choice between asynchronous and parallel programming paradigms is not a binary one; it's a nuanced decision that depends on the nature of the task at hand. By understanding the strengths and trade-offs of each paradigm, we empower ourselves to make informed decisions that drive innovation and progress in the field of software engineering.</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IN" sz="1800" kern="100" dirty="0">
                <a:effectLst/>
                <a:latin typeface="Calibri" panose="020F0502020204030204" pitchFamily="34" charset="0"/>
                <a:ea typeface="Calibri" panose="020F0502020204030204" pitchFamily="34" charset="0"/>
                <a:cs typeface="Calibri" panose="020F0502020204030204" pitchFamily="34" charset="0"/>
              </a:rPr>
              <a:t>As we continue our journey in the dynamic realm of software development, let us embrace the power of asynchronous and parallel programming paradigms, harnessing their capabilities to create software systems that not only meet but exceed the expectations of our users.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
        <p:nvSpPr>
          <p:cNvPr id="4" name="Slide Number Placeholder 3"/>
          <p:cNvSpPr>
            <a:spLocks noGrp="1"/>
          </p:cNvSpPr>
          <p:nvPr>
            <p:ph type="sldNum" sz="quarter" idx="5"/>
          </p:nvPr>
        </p:nvSpPr>
        <p:spPr/>
        <p:txBody>
          <a:bodyPr/>
          <a:lstStyle/>
          <a:p>
            <a:fld id="{68322CDD-9D6C-4F63-9EC2-648226624108}" type="slidenum">
              <a:rPr lang="en-US" smtClean="0"/>
              <a:t>10</a:t>
            </a:fld>
            <a:endParaRPr lang="en-US"/>
          </a:p>
        </p:txBody>
      </p:sp>
    </p:spTree>
    <p:extLst>
      <p:ext uri="{BB962C8B-B14F-4D97-AF65-F5344CB8AC3E}">
        <p14:creationId xmlns:p14="http://schemas.microsoft.com/office/powerpoint/2010/main" val="37331343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00" dirty="0">
                <a:effectLst/>
                <a:latin typeface="Calibri" panose="020F0502020204030204" pitchFamily="34" charset="0"/>
                <a:ea typeface="Calibri" panose="020F0502020204030204" pitchFamily="34" charset="0"/>
                <a:cs typeface="Calibri" panose="020F0502020204030204" pitchFamily="34" charset="0"/>
              </a:rPr>
              <a:t>Thank you.</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
        <p:nvSpPr>
          <p:cNvPr id="4" name="Slide Number Placeholder 3"/>
          <p:cNvSpPr>
            <a:spLocks noGrp="1"/>
          </p:cNvSpPr>
          <p:nvPr>
            <p:ph type="sldNum" sz="quarter" idx="5"/>
          </p:nvPr>
        </p:nvSpPr>
        <p:spPr/>
        <p:txBody>
          <a:bodyPr/>
          <a:lstStyle/>
          <a:p>
            <a:fld id="{68322CDD-9D6C-4F63-9EC2-648226624108}" type="slidenum">
              <a:rPr lang="en-US" smtClean="0"/>
              <a:t>11</a:t>
            </a:fld>
            <a:endParaRPr lang="en-US"/>
          </a:p>
        </p:txBody>
      </p:sp>
    </p:spTree>
    <p:extLst>
      <p:ext uri="{BB962C8B-B14F-4D97-AF65-F5344CB8AC3E}">
        <p14:creationId xmlns:p14="http://schemas.microsoft.com/office/powerpoint/2010/main" val="16467019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7000"/>
              </a:lnSpc>
              <a:spcBef>
                <a:spcPts val="0"/>
              </a:spcBef>
              <a:spcAft>
                <a:spcPts val="800"/>
              </a:spcAft>
              <a:buClrTx/>
              <a:buSzTx/>
              <a:buFontTx/>
              <a:buNone/>
              <a:tabLst/>
              <a:defRPr/>
            </a:pPr>
            <a:r>
              <a:rPr lang="en-IN" sz="1800" kern="100" dirty="0">
                <a:effectLst/>
                <a:latin typeface="Calibri" panose="020F0502020204030204" pitchFamily="34" charset="0"/>
                <a:ea typeface="Calibri" panose="020F0502020204030204" pitchFamily="34" charset="0"/>
                <a:cs typeface="Calibri" panose="020F0502020204030204" pitchFamily="34" charset="0"/>
              </a:rPr>
              <a:t>Ladies and gentlemen,</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a:t>
            </a:r>
            <a:r>
              <a:rPr lang="en-IN" sz="1800" dirty="0">
                <a:effectLst/>
                <a:latin typeface="Calibri" panose="020F0502020204030204" pitchFamily="34" charset="0"/>
                <a:ea typeface="Calibri" panose="020F0502020204030204" pitchFamily="34" charset="0"/>
              </a:rPr>
              <a:t>Today, I stand before you to delve into the intricate world of software development, where the pursuit of performance optimization is an ever-present challenge </a:t>
            </a:r>
            <a:r>
              <a:rPr lang="en-IN" sz="1200" dirty="0">
                <a:effectLst/>
                <a:latin typeface="Calibri" panose="020F0502020204030204" pitchFamily="34" charset="0"/>
                <a:ea typeface="Calibri" panose="020F0502020204030204" pitchFamily="34" charset="0"/>
              </a:rPr>
              <a:t>. As our software systems evolve, so do the demands placed upon them - demands for responsiveness, scalability, and efficiency. In this pursuit, two paradigms have emerged as pillars of strength: asynchronous and parallel programming</a:t>
            </a:r>
            <a:endParaRPr lang="en-IN" dirty="0"/>
          </a:p>
          <a:p>
            <a:pPr>
              <a:lnSpc>
                <a:spcPct val="107000"/>
              </a:lnSpc>
              <a:spcAft>
                <a:spcPts val="800"/>
              </a:spcAft>
            </a:pPr>
            <a:endParaRPr lang="en-IN" dirty="0"/>
          </a:p>
        </p:txBody>
      </p:sp>
      <p:sp>
        <p:nvSpPr>
          <p:cNvPr id="4" name="Slide Number Placeholder 3"/>
          <p:cNvSpPr>
            <a:spLocks noGrp="1"/>
          </p:cNvSpPr>
          <p:nvPr>
            <p:ph type="sldNum" sz="quarter" idx="5"/>
          </p:nvPr>
        </p:nvSpPr>
        <p:spPr/>
        <p:txBody>
          <a:bodyPr/>
          <a:lstStyle/>
          <a:p>
            <a:fld id="{68322CDD-9D6C-4F63-9EC2-648226624108}" type="slidenum">
              <a:rPr lang="en-US" smtClean="0"/>
              <a:t>2</a:t>
            </a:fld>
            <a:endParaRPr lang="en-US"/>
          </a:p>
        </p:txBody>
      </p:sp>
    </p:spTree>
    <p:extLst>
      <p:ext uri="{BB962C8B-B14F-4D97-AF65-F5344CB8AC3E}">
        <p14:creationId xmlns:p14="http://schemas.microsoft.com/office/powerpoint/2010/main" val="33789539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00" dirty="0">
                <a:effectLst/>
                <a:latin typeface="Calibri" panose="020F0502020204030204" pitchFamily="34" charset="0"/>
                <a:ea typeface="Calibri" panose="020F0502020204030204" pitchFamily="34" charset="0"/>
                <a:cs typeface="Calibri" panose="020F0502020204030204" pitchFamily="34" charset="0"/>
              </a:rPr>
              <a:t>Imagine a world where every task, every operation, is seamlessly executed without delay. That is the promise of asynchronous programming - a paradigm where tasks run independently, allowing our systems to remain responsive even when faced with heavy workloads. </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
        <p:nvSpPr>
          <p:cNvPr id="4" name="Slide Number Placeholder 3"/>
          <p:cNvSpPr>
            <a:spLocks noGrp="1"/>
          </p:cNvSpPr>
          <p:nvPr>
            <p:ph type="sldNum" sz="quarter" idx="5"/>
          </p:nvPr>
        </p:nvSpPr>
        <p:spPr/>
        <p:txBody>
          <a:bodyPr/>
          <a:lstStyle/>
          <a:p>
            <a:fld id="{68322CDD-9D6C-4F63-9EC2-648226624108}" type="slidenum">
              <a:rPr lang="en-US" smtClean="0"/>
              <a:t>3</a:t>
            </a:fld>
            <a:endParaRPr lang="en-US"/>
          </a:p>
        </p:txBody>
      </p:sp>
    </p:spTree>
    <p:extLst>
      <p:ext uri="{BB962C8B-B14F-4D97-AF65-F5344CB8AC3E}">
        <p14:creationId xmlns:p14="http://schemas.microsoft.com/office/powerpoint/2010/main" val="16510028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IN" sz="1800" kern="100" dirty="0">
                <a:effectLst/>
                <a:latin typeface="Calibri" panose="020F0502020204030204" pitchFamily="34" charset="0"/>
                <a:ea typeface="Calibri" panose="020F0502020204030204" pitchFamily="34" charset="0"/>
                <a:cs typeface="Calibri" panose="020F0502020204030204" pitchFamily="34" charset="0"/>
              </a:rPr>
              <a:t>On the other hand, we have parallel programming, a powerhouse of performance optimization. Picture a team of workers tackling a monumental task together, dividing the workload and conquering it in record time. That's the essence of parallelism - harnessing the collective power of multiple processors to execute tasks concurrently, maximizing throughput and efficiency.</a:t>
            </a:r>
          </a:p>
          <a:p>
            <a:pPr>
              <a:lnSpc>
                <a:spcPct val="107000"/>
              </a:lnSpc>
              <a:spcAft>
                <a:spcPts val="800"/>
              </a:spcAft>
            </a:pP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IN" sz="1800" kern="100" dirty="0">
                <a:effectLst/>
                <a:latin typeface="Calibri" panose="020F0502020204030204" pitchFamily="34" charset="0"/>
                <a:ea typeface="Calibri" panose="020F0502020204030204" pitchFamily="34" charset="0"/>
                <a:cs typeface="Calibri" panose="020F0502020204030204" pitchFamily="34" charset="0"/>
              </a:rPr>
              <a:t>But how do we choose between these paradigms? That's where our journey takes a deeper dive into real-world scenarios.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
        <p:nvSpPr>
          <p:cNvPr id="4" name="Slide Number Placeholder 3"/>
          <p:cNvSpPr>
            <a:spLocks noGrp="1"/>
          </p:cNvSpPr>
          <p:nvPr>
            <p:ph type="sldNum" sz="quarter" idx="5"/>
          </p:nvPr>
        </p:nvSpPr>
        <p:spPr/>
        <p:txBody>
          <a:bodyPr/>
          <a:lstStyle/>
          <a:p>
            <a:fld id="{68322CDD-9D6C-4F63-9EC2-648226624108}" type="slidenum">
              <a:rPr lang="en-US" smtClean="0"/>
              <a:t>4</a:t>
            </a:fld>
            <a:endParaRPr lang="en-US"/>
          </a:p>
        </p:txBody>
      </p:sp>
    </p:spTree>
    <p:extLst>
      <p:ext uri="{BB962C8B-B14F-4D97-AF65-F5344CB8AC3E}">
        <p14:creationId xmlns:p14="http://schemas.microsoft.com/office/powerpoint/2010/main" val="28011669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0" dirty="0">
                <a:effectLst/>
                <a:latin typeface="Times New Roman" panose="02020603050405020304" pitchFamily="18" charset="0"/>
                <a:ea typeface="Times New Roman" panose="02020603050405020304" pitchFamily="18" charset="0"/>
                <a:cs typeface="Times New Roman" panose="02020603050405020304" pitchFamily="18" charset="0"/>
              </a:rPr>
              <a:t>Our methodology encompasses an extensive literature review to understand the core concepts of asynchronous and parallel programming, followed by the selection of diverse use cases based on system requirements and performance goals. We gather relevant data, including system specifications and performance metrics, by conducting experiments. Implementing asynchronous and parallel versions of selected use cases allows us to evaluate their performance under different conditions, measuring key metrics like execution time and resource utilization. Finally, through rigorous analysis of experimental results, we identify trends and trade-offs, enabling us to draw conclusions about the suitability of each paradigm for specific scenarios.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
        <p:nvSpPr>
          <p:cNvPr id="4" name="Slide Number Placeholder 3"/>
          <p:cNvSpPr>
            <a:spLocks noGrp="1"/>
          </p:cNvSpPr>
          <p:nvPr>
            <p:ph type="sldNum" sz="quarter" idx="5"/>
          </p:nvPr>
        </p:nvSpPr>
        <p:spPr/>
        <p:txBody>
          <a:bodyPr/>
          <a:lstStyle/>
          <a:p>
            <a:fld id="{68322CDD-9D6C-4F63-9EC2-648226624108}" type="slidenum">
              <a:rPr lang="en-US" smtClean="0"/>
              <a:t>5</a:t>
            </a:fld>
            <a:endParaRPr lang="en-US"/>
          </a:p>
        </p:txBody>
      </p:sp>
    </p:spTree>
    <p:extLst>
      <p:ext uri="{BB962C8B-B14F-4D97-AF65-F5344CB8AC3E}">
        <p14:creationId xmlns:p14="http://schemas.microsoft.com/office/powerpoint/2010/main" val="37627135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00" dirty="0">
                <a:effectLst/>
                <a:latin typeface="Calibri" panose="020F0502020204030204" pitchFamily="34" charset="0"/>
                <a:ea typeface="Calibri" panose="020F0502020204030204" pitchFamily="34" charset="0"/>
                <a:cs typeface="Calibri" panose="020F0502020204030204" pitchFamily="34" charset="0"/>
              </a:rPr>
              <a:t>These are tasks that heavily rely on the processing power of the CPU. Here, parallel programming shines like a beacon of efficiency, breaking down tasks into smaller, independent units of work that can be executed concurrently, maximizing CPU utilization and minimizing execution times. </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
        <p:nvSpPr>
          <p:cNvPr id="4" name="Slide Number Placeholder 3"/>
          <p:cNvSpPr>
            <a:spLocks noGrp="1"/>
          </p:cNvSpPr>
          <p:nvPr>
            <p:ph type="sldNum" sz="quarter" idx="5"/>
          </p:nvPr>
        </p:nvSpPr>
        <p:spPr/>
        <p:txBody>
          <a:bodyPr/>
          <a:lstStyle/>
          <a:p>
            <a:fld id="{68322CDD-9D6C-4F63-9EC2-648226624108}" type="slidenum">
              <a:rPr lang="en-US" smtClean="0"/>
              <a:t>6</a:t>
            </a:fld>
            <a:endParaRPr lang="en-US"/>
          </a:p>
        </p:txBody>
      </p:sp>
    </p:spTree>
    <p:extLst>
      <p:ext uri="{BB962C8B-B14F-4D97-AF65-F5344CB8AC3E}">
        <p14:creationId xmlns:p14="http://schemas.microsoft.com/office/powerpoint/2010/main" val="37942163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00" dirty="0">
                <a:effectLst/>
                <a:latin typeface="Calibri" panose="020F0502020204030204" pitchFamily="34" charset="0"/>
                <a:ea typeface="Calibri" panose="020F0502020204030204" pitchFamily="34" charset="0"/>
                <a:cs typeface="Calibri" panose="020F0502020204030204" pitchFamily="34" charset="0"/>
              </a:rPr>
              <a:t>Next, we venture into the realm of data processing, where the efficiency of our algorithms can make or break our systems. Once again, parallel programming emerges as the victor, demonstrating its superiority in manipulating and transforming data efficiently, paving the way for actionable insights and informed decisions.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
        <p:nvSpPr>
          <p:cNvPr id="4" name="Slide Number Placeholder 3"/>
          <p:cNvSpPr>
            <a:spLocks noGrp="1"/>
          </p:cNvSpPr>
          <p:nvPr>
            <p:ph type="sldNum" sz="quarter" idx="5"/>
          </p:nvPr>
        </p:nvSpPr>
        <p:spPr/>
        <p:txBody>
          <a:bodyPr/>
          <a:lstStyle/>
          <a:p>
            <a:fld id="{68322CDD-9D6C-4F63-9EC2-648226624108}" type="slidenum">
              <a:rPr lang="en-US" smtClean="0"/>
              <a:t>7</a:t>
            </a:fld>
            <a:endParaRPr lang="en-US"/>
          </a:p>
        </p:txBody>
      </p:sp>
    </p:spTree>
    <p:extLst>
      <p:ext uri="{BB962C8B-B14F-4D97-AF65-F5344CB8AC3E}">
        <p14:creationId xmlns:p14="http://schemas.microsoft.com/office/powerpoint/2010/main" val="24345703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00" dirty="0">
                <a:effectLst/>
                <a:latin typeface="Calibri" panose="020F0502020204030204" pitchFamily="34" charset="0"/>
                <a:ea typeface="Calibri" panose="020F0502020204030204" pitchFamily="34" charset="0"/>
                <a:cs typeface="Calibri" panose="020F0502020204030204" pitchFamily="34" charset="0"/>
              </a:rPr>
              <a:t>But what about tasks that are bound by input/output operations? Here, the story takes a different turn. Asynchronous programming takes the spotlight, optimizing performance for I/O-bound operations by efficiently managing tasks that await input/output operations, minimizing idle time and maximizing throughput.</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
        <p:nvSpPr>
          <p:cNvPr id="4" name="Slide Number Placeholder 3"/>
          <p:cNvSpPr>
            <a:spLocks noGrp="1"/>
          </p:cNvSpPr>
          <p:nvPr>
            <p:ph type="sldNum" sz="quarter" idx="5"/>
          </p:nvPr>
        </p:nvSpPr>
        <p:spPr/>
        <p:txBody>
          <a:bodyPr/>
          <a:lstStyle/>
          <a:p>
            <a:fld id="{68322CDD-9D6C-4F63-9EC2-648226624108}" type="slidenum">
              <a:rPr lang="en-US" smtClean="0"/>
              <a:t>8</a:t>
            </a:fld>
            <a:endParaRPr lang="en-US"/>
          </a:p>
        </p:txBody>
      </p:sp>
    </p:spTree>
    <p:extLst>
      <p:ext uri="{BB962C8B-B14F-4D97-AF65-F5344CB8AC3E}">
        <p14:creationId xmlns:p14="http://schemas.microsoft.com/office/powerpoint/2010/main" val="26302128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00" dirty="0">
                <a:effectLst/>
                <a:latin typeface="Calibri" panose="020F0502020204030204" pitchFamily="34" charset="0"/>
                <a:ea typeface="Calibri" panose="020F0502020204030204" pitchFamily="34" charset="0"/>
                <a:cs typeface="Calibri" panose="020F0502020204030204" pitchFamily="34" charset="0"/>
              </a:rPr>
              <a:t>And let's not forget about concurrency - the backbone of modern software systems. Asynchronous programming, with its ability to handle multiple tasks concurrently without creating new threads for each task, proves to be the champion in resource utilization and scalability, offering enhanced performance and responsiveness in the face of concurrency-intensive tasks.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
        <p:nvSpPr>
          <p:cNvPr id="4" name="Slide Number Placeholder 3"/>
          <p:cNvSpPr>
            <a:spLocks noGrp="1"/>
          </p:cNvSpPr>
          <p:nvPr>
            <p:ph type="sldNum" sz="quarter" idx="5"/>
          </p:nvPr>
        </p:nvSpPr>
        <p:spPr/>
        <p:txBody>
          <a:bodyPr/>
          <a:lstStyle/>
          <a:p>
            <a:fld id="{68322CDD-9D6C-4F63-9EC2-648226624108}" type="slidenum">
              <a:rPr lang="en-US" smtClean="0"/>
              <a:t>9</a:t>
            </a:fld>
            <a:endParaRPr lang="en-US"/>
          </a:p>
        </p:txBody>
      </p:sp>
    </p:spTree>
    <p:extLst>
      <p:ext uri="{BB962C8B-B14F-4D97-AF65-F5344CB8AC3E}">
        <p14:creationId xmlns:p14="http://schemas.microsoft.com/office/powerpoint/2010/main" val="234920681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66800" y="2606040"/>
            <a:ext cx="10058400" cy="2743200"/>
          </a:xfrm>
        </p:spPr>
        <p:txBody>
          <a:bodyPr anchor="b">
            <a:normAutofit/>
          </a:bodyPr>
          <a:lstStyle>
            <a:lvl1pPr algn="l">
              <a:lnSpc>
                <a:spcPct val="80000"/>
              </a:lnSpc>
              <a:defRPr sz="6800">
                <a:solidFill>
                  <a:schemeClr val="tx1"/>
                </a:solidFill>
                <a:effectLst>
                  <a:outerShdw blurRad="38100" dist="25400" dir="18900000" algn="bl" rotWithShape="0">
                    <a:schemeClr val="bg1">
                      <a:alpha val="80000"/>
                    </a:scheme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066800" y="5360437"/>
            <a:ext cx="10058400" cy="365760"/>
          </a:xfrm>
        </p:spPr>
        <p:txBody>
          <a:bodyPr>
            <a:normAutofit/>
          </a:bodyPr>
          <a:lstStyle>
            <a:lvl1pPr marL="0" indent="0" algn="l">
              <a:spcBef>
                <a:spcPts val="0"/>
              </a:spcBef>
              <a:buNone/>
              <a:defRPr sz="2000" b="1" cap="all" baseline="0">
                <a:solidFill>
                  <a:schemeClr val="accent1">
                    <a:lumMod val="75000"/>
                  </a:schemeClr>
                </a:solidFill>
                <a:effectLs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8" name="Rectangle 7"/>
          <p:cNvSpPr/>
          <p:nvPr userDrawn="1"/>
        </p:nvSpPr>
        <p:spPr>
          <a:xfrm>
            <a:off x="0" y="5888736"/>
            <a:ext cx="12192000" cy="109728"/>
          </a:xfrm>
          <a:prstGeom prst="rect">
            <a:avLst/>
          </a:prstGeom>
          <a:ln>
            <a:noFill/>
          </a:ln>
          <a:effectLst>
            <a:outerShdw blurRad="25400" dist="25400" dir="5400000" algn="t" rotWithShape="0">
              <a:schemeClr val="bg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9886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a:t>Shreyash Bhardwaj</a:t>
            </a:r>
            <a:endParaRPr lang="en-US" dirty="0"/>
          </a:p>
        </p:txBody>
      </p:sp>
      <p:sp>
        <p:nvSpPr>
          <p:cNvPr id="4" name="Date Placeholder 3"/>
          <p:cNvSpPr>
            <a:spLocks noGrp="1"/>
          </p:cNvSpPr>
          <p:nvPr>
            <p:ph type="dt" sz="half" idx="10"/>
          </p:nvPr>
        </p:nvSpPr>
        <p:spPr/>
        <p:txBody>
          <a:bodyPr/>
          <a:lstStyle/>
          <a:p>
            <a:endParaRPr lang="en-US" dirty="0"/>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477154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25000" y="382230"/>
            <a:ext cx="1371600" cy="5561369"/>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295400" y="382230"/>
            <a:ext cx="7863840" cy="556137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a:t>Shreyash Bhardwaj</a:t>
            </a:r>
            <a:endParaRPr lang="en-US" dirty="0"/>
          </a:p>
        </p:txBody>
      </p:sp>
      <p:sp>
        <p:nvSpPr>
          <p:cNvPr id="4" name="Date Placeholder 3"/>
          <p:cNvSpPr>
            <a:spLocks noGrp="1"/>
          </p:cNvSpPr>
          <p:nvPr>
            <p:ph type="dt" sz="half" idx="10"/>
          </p:nvPr>
        </p:nvSpPr>
        <p:spPr/>
        <p:txBody>
          <a:bodyPr/>
          <a:lstStyle/>
          <a:p>
            <a:endParaRPr lang="en-US" dirty="0"/>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524635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a:t>Shreyash Bhardwaj</a:t>
            </a:r>
            <a:endParaRPr lang="en-US" dirty="0"/>
          </a:p>
        </p:txBody>
      </p:sp>
      <p:sp>
        <p:nvSpPr>
          <p:cNvPr id="4" name="Date Placeholder 3"/>
          <p:cNvSpPr>
            <a:spLocks noGrp="1"/>
          </p:cNvSpPr>
          <p:nvPr>
            <p:ph type="dt" sz="half" idx="10"/>
          </p:nvPr>
        </p:nvSpPr>
        <p:spPr/>
        <p:txBody>
          <a:bodyPr/>
          <a:lstStyle/>
          <a:p>
            <a:endParaRPr lang="en-US" dirty="0"/>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112444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066800" y="1565829"/>
            <a:ext cx="5943600" cy="4114800"/>
          </a:xfrm>
        </p:spPr>
        <p:txBody>
          <a:bodyPr anchor="b">
            <a:normAutofit/>
          </a:bodyPr>
          <a:lstStyle>
            <a:lvl1pPr>
              <a:lnSpc>
                <a:spcPct val="80000"/>
              </a:lnSpc>
              <a:defRPr sz="5400">
                <a:effectLst>
                  <a:outerShdw blurRad="38100" dist="25400" dir="18900000" algn="bl" rotWithShape="0">
                    <a:schemeClr val="bg1">
                      <a:alpha val="80000"/>
                    </a:schemeClr>
                  </a:outerShdw>
                </a:effectLst>
              </a:defRPr>
            </a:lvl1pPr>
          </a:lstStyle>
          <a:p>
            <a:r>
              <a:rPr lang="en-US"/>
              <a:t>Click to edit Master title style</a:t>
            </a:r>
            <a:endParaRPr lang="en-US" dirty="0"/>
          </a:p>
        </p:txBody>
      </p:sp>
      <p:sp>
        <p:nvSpPr>
          <p:cNvPr id="3" name="Text Placeholder 2"/>
          <p:cNvSpPr>
            <a:spLocks noGrp="1"/>
          </p:cNvSpPr>
          <p:nvPr>
            <p:ph type="body" idx="1"/>
          </p:nvPr>
        </p:nvSpPr>
        <p:spPr>
          <a:xfrm>
            <a:off x="1066801" y="5682343"/>
            <a:ext cx="5943600" cy="410547"/>
          </a:xfrm>
        </p:spPr>
        <p:txBody>
          <a:bodyPr>
            <a:normAutofit/>
          </a:bodyPr>
          <a:lstStyle>
            <a:lvl1pPr marL="0" indent="0">
              <a:spcBef>
                <a:spcPts val="0"/>
              </a:spcBef>
              <a:buNone/>
              <a:defRPr sz="2200" b="1" cap="all" baseline="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
        <p:nvSpPr>
          <p:cNvPr id="9" name="Rectangle 8"/>
          <p:cNvSpPr/>
          <p:nvPr userDrawn="1"/>
        </p:nvSpPr>
        <p:spPr>
          <a:xfrm>
            <a:off x="7707084" y="0"/>
            <a:ext cx="54864" cy="6858000"/>
          </a:xfrm>
          <a:prstGeom prst="rect">
            <a:avLst/>
          </a:prstGeom>
          <a:ln>
            <a:noFill/>
          </a:ln>
          <a:effectLst>
            <a:outerShdw blurRad="25400" dist="25400" algn="t" rotWithShape="0">
              <a:schemeClr val="bg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userDrawn="1"/>
        </p:nvPicPr>
        <p:blipFill rotWithShape="1">
          <a:blip r:embed="rId2" cstate="print">
            <a:extLst>
              <a:ext uri="{28A0092B-C50C-407E-A947-70E740481C1C}">
                <a14:useLocalDpi xmlns:a14="http://schemas.microsoft.com/office/drawing/2010/main" val="0"/>
              </a:ext>
            </a:extLst>
          </a:blip>
          <a:srcRect/>
          <a:stretch/>
        </p:blipFill>
        <p:spPr bwMode="hidden">
          <a:xfrm>
            <a:off x="7761948" y="283"/>
            <a:ext cx="4427508" cy="6856286"/>
          </a:xfrm>
          <a:prstGeom prst="rect">
            <a:avLst/>
          </a:prstGeom>
        </p:spPr>
      </p:pic>
    </p:spTree>
    <p:extLst>
      <p:ext uri="{BB962C8B-B14F-4D97-AF65-F5344CB8AC3E}">
        <p14:creationId xmlns:p14="http://schemas.microsoft.com/office/powerpoint/2010/main" val="3506778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5400" y="1825625"/>
            <a:ext cx="4724400" cy="4117975"/>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199" y="1825625"/>
            <a:ext cx="4724400" cy="4117975"/>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1"/>
          </p:nvPr>
        </p:nvSpPr>
        <p:spPr/>
        <p:txBody>
          <a:bodyPr/>
          <a:lstStyle/>
          <a:p>
            <a:r>
              <a:rPr lang="en-US"/>
              <a:t>Shreyash Bhardwaj</a:t>
            </a:r>
            <a:endParaRPr lang="en-US" dirty="0"/>
          </a:p>
        </p:txBody>
      </p:sp>
      <p:sp>
        <p:nvSpPr>
          <p:cNvPr id="5" name="Date Placeholder 4"/>
          <p:cNvSpPr>
            <a:spLocks noGrp="1"/>
          </p:cNvSpPr>
          <p:nvPr>
            <p:ph type="dt" sz="half" idx="10"/>
          </p:nvPr>
        </p:nvSpPr>
        <p:spPr/>
        <p:txBody>
          <a:bodyPr/>
          <a:lstStyle/>
          <a:p>
            <a:endParaRPr lang="en-US" dirty="0"/>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4044567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295400" y="1828800"/>
            <a:ext cx="4727448" cy="641350"/>
          </a:xfrm>
        </p:spPr>
        <p:txBody>
          <a:bodyPr anchor="ctr">
            <a:normAutofit/>
          </a:bodyPr>
          <a:lstStyle>
            <a:lvl1pPr marL="0" indent="0">
              <a:spcBef>
                <a:spcPts val="0"/>
              </a:spcBef>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2470151"/>
            <a:ext cx="4727448" cy="3473450"/>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67628" y="1828800"/>
            <a:ext cx="4727448" cy="641350"/>
          </a:xfrm>
        </p:spPr>
        <p:txBody>
          <a:bodyPr anchor="ctr">
            <a:normAutofit/>
          </a:bodyPr>
          <a:lstStyle>
            <a:lvl1pPr marL="0" indent="0">
              <a:spcBef>
                <a:spcPts val="0"/>
              </a:spcBef>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69152" y="2470151"/>
            <a:ext cx="4727448" cy="3473450"/>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p:cNvSpPr>
            <a:spLocks noGrp="1"/>
          </p:cNvSpPr>
          <p:nvPr>
            <p:ph type="ftr" sz="quarter" idx="11"/>
          </p:nvPr>
        </p:nvSpPr>
        <p:spPr/>
        <p:txBody>
          <a:bodyPr/>
          <a:lstStyle/>
          <a:p>
            <a:r>
              <a:rPr lang="en-US"/>
              <a:t>Shreyash Bhardwaj</a:t>
            </a:r>
            <a:endParaRPr lang="en-US" dirty="0"/>
          </a:p>
        </p:txBody>
      </p:sp>
      <p:sp>
        <p:nvSpPr>
          <p:cNvPr id="7" name="Date Placeholder 6"/>
          <p:cNvSpPr>
            <a:spLocks noGrp="1"/>
          </p:cNvSpPr>
          <p:nvPr>
            <p:ph type="dt" sz="half" idx="10"/>
          </p:nvPr>
        </p:nvSpPr>
        <p:spPr/>
        <p:txBody>
          <a:bodyPr/>
          <a:lstStyle/>
          <a:p>
            <a:endParaRPr lang="en-US" dirty="0"/>
          </a:p>
        </p:txBody>
      </p:sp>
      <p:sp>
        <p:nvSpPr>
          <p:cNvPr id="9" name="Slide Number Placeholder 8"/>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3979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Footer Placeholder 3"/>
          <p:cNvSpPr>
            <a:spLocks noGrp="1"/>
          </p:cNvSpPr>
          <p:nvPr>
            <p:ph type="ftr" sz="quarter" idx="11"/>
          </p:nvPr>
        </p:nvSpPr>
        <p:spPr/>
        <p:txBody>
          <a:bodyPr/>
          <a:lstStyle/>
          <a:p>
            <a:r>
              <a:rPr lang="en-US"/>
              <a:t>Shreyash Bhardwaj</a:t>
            </a:r>
            <a:endParaRPr lang="en-US" dirty="0"/>
          </a:p>
        </p:txBody>
      </p:sp>
      <p:sp>
        <p:nvSpPr>
          <p:cNvPr id="3" name="Date Placeholder 2"/>
          <p:cNvSpPr>
            <a:spLocks noGrp="1"/>
          </p:cNvSpPr>
          <p:nvPr>
            <p:ph type="dt" sz="half" idx="10"/>
          </p:nvPr>
        </p:nvSpPr>
        <p:spPr/>
        <p:txBody>
          <a:bodyPr/>
          <a:lstStyle/>
          <a:p>
            <a:endParaRPr lang="en-US" dirty="0"/>
          </a:p>
        </p:txBody>
      </p:sp>
      <p:sp>
        <p:nvSpPr>
          <p:cNvPr id="5" name="Slide Number Placeholder 4"/>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238976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a:t>Shreyash Bhardwaj</a:t>
            </a:r>
            <a:endParaRPr lang="en-US" dirty="0"/>
          </a:p>
        </p:txBody>
      </p:sp>
      <p:sp>
        <p:nvSpPr>
          <p:cNvPr id="2" name="Date Placeholder 1"/>
          <p:cNvSpPr>
            <a:spLocks noGrp="1"/>
          </p:cNvSpPr>
          <p:nvPr>
            <p:ph type="dt" sz="half" idx="10"/>
          </p:nvPr>
        </p:nvSpPr>
        <p:spPr/>
        <p:txBody>
          <a:bodyPr/>
          <a:lstStyle/>
          <a:p>
            <a:endParaRPr lang="en-US" dirty="0"/>
          </a:p>
        </p:txBody>
      </p:sp>
      <p:sp>
        <p:nvSpPr>
          <p:cNvPr id="4" name="Slide Number Placeholder 3"/>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14681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print">
            <a:extLst>
              <a:ext uri="{28A0092B-C50C-407E-A947-70E740481C1C}">
                <a14:useLocalDpi xmlns:a14="http://schemas.microsoft.com/office/drawing/2010/main" val="0"/>
              </a:ext>
            </a:extLst>
          </a:blip>
          <a:srcRect/>
          <a:stretch/>
        </p:blipFill>
        <p:spPr bwMode="hidden">
          <a:xfrm>
            <a:off x="7766439" y="283"/>
            <a:ext cx="4435717" cy="6856286"/>
          </a:xfrm>
          <a:prstGeom prst="rect">
            <a:avLst/>
          </a:prstGeom>
        </p:spPr>
      </p:pic>
      <p:sp>
        <p:nvSpPr>
          <p:cNvPr id="2" name="Title 1"/>
          <p:cNvSpPr>
            <a:spLocks noGrp="1"/>
          </p:cNvSpPr>
          <p:nvPr>
            <p:ph type="title"/>
          </p:nvPr>
        </p:nvSpPr>
        <p:spPr>
          <a:xfrm>
            <a:off x="8229601" y="2514600"/>
            <a:ext cx="3474720" cy="1600200"/>
          </a:xfrm>
        </p:spPr>
        <p:txBody>
          <a:bodyPr anchor="b"/>
          <a:lstStyle>
            <a:lvl1pPr>
              <a:defRPr sz="3200">
                <a:solidFill>
                  <a:schemeClr val="accent1">
                    <a:lumMod val="7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790302" y="685800"/>
            <a:ext cx="6126480" cy="548640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229600" y="4343400"/>
            <a:ext cx="3474720" cy="1188720"/>
          </a:xfrm>
        </p:spPr>
        <p:txBody>
          <a:bodyPr>
            <a:normAutofit/>
          </a:bodyPr>
          <a:lstStyle>
            <a:lvl1pPr marL="0" indent="0">
              <a:spcBef>
                <a:spcPts val="8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0" name="Rectangle 9"/>
          <p:cNvSpPr/>
          <p:nvPr userDrawn="1"/>
        </p:nvSpPr>
        <p:spPr>
          <a:xfrm>
            <a:off x="7711702" y="0"/>
            <a:ext cx="54864" cy="6858000"/>
          </a:xfrm>
          <a:prstGeom prst="rect">
            <a:avLst/>
          </a:prstGeom>
          <a:ln>
            <a:noFill/>
          </a:ln>
          <a:effectLst>
            <a:outerShdw blurRad="25400" dist="25400" algn="t" rotWithShape="0">
              <a:schemeClr val="bg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ooter Placeholder 5"/>
          <p:cNvSpPr>
            <a:spLocks noGrp="1"/>
          </p:cNvSpPr>
          <p:nvPr>
            <p:ph type="ftr" sz="quarter" idx="11"/>
          </p:nvPr>
        </p:nvSpPr>
        <p:spPr/>
        <p:txBody>
          <a:bodyPr/>
          <a:lstStyle/>
          <a:p>
            <a:r>
              <a:rPr lang="en-US"/>
              <a:t>Shreyash Bhardwaj</a:t>
            </a:r>
            <a:endParaRPr lang="en-US" dirty="0"/>
          </a:p>
        </p:txBody>
      </p:sp>
      <p:sp>
        <p:nvSpPr>
          <p:cNvPr id="5" name="Date Placeholder 4"/>
          <p:cNvSpPr>
            <a:spLocks noGrp="1"/>
          </p:cNvSpPr>
          <p:nvPr>
            <p:ph type="dt" sz="half" idx="10"/>
          </p:nvPr>
        </p:nvSpPr>
        <p:spPr/>
        <p:txBody>
          <a:bodyPr/>
          <a:lstStyle/>
          <a:p>
            <a:endParaRPr lang="en-US" dirty="0"/>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166737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bwMode="hidden">
          <a:xfrm>
            <a:off x="7766439" y="283"/>
            <a:ext cx="4435717" cy="6856286"/>
          </a:xfrm>
          <a:prstGeom prst="rect">
            <a:avLst/>
          </a:prstGeom>
        </p:spPr>
      </p:pic>
      <p:sp>
        <p:nvSpPr>
          <p:cNvPr id="2" name="Title 1"/>
          <p:cNvSpPr>
            <a:spLocks noGrp="1"/>
          </p:cNvSpPr>
          <p:nvPr>
            <p:ph type="title"/>
          </p:nvPr>
        </p:nvSpPr>
        <p:spPr>
          <a:xfrm>
            <a:off x="8229600" y="2514600"/>
            <a:ext cx="3474720" cy="1600200"/>
          </a:xfrm>
        </p:spPr>
        <p:txBody>
          <a:bodyPr anchor="b"/>
          <a:lstStyle>
            <a:lvl1pPr>
              <a:defRPr sz="3200">
                <a:solidFill>
                  <a:schemeClr val="accent1">
                    <a:lumMod val="75000"/>
                  </a:schemeClr>
                </a:solidFill>
              </a:defRPr>
            </a:lvl1pPr>
          </a:lstStyle>
          <a:p>
            <a:r>
              <a:rPr lang="en-US"/>
              <a:t>Click to edit Master title style</a:t>
            </a:r>
            <a:endParaRPr lang="en-US" dirty="0"/>
          </a:p>
        </p:txBody>
      </p:sp>
      <p:sp>
        <p:nvSpPr>
          <p:cNvPr id="3" name="Picture Placeholder 2" descr="An empty placeholder to add an image. Click on the placeholder and select the image that you wish to add"/>
          <p:cNvSpPr>
            <a:spLocks noGrp="1"/>
          </p:cNvSpPr>
          <p:nvPr>
            <p:ph type="pic" idx="1"/>
          </p:nvPr>
        </p:nvSpPr>
        <p:spPr>
          <a:xfrm>
            <a:off x="0" y="1325880"/>
            <a:ext cx="6858000" cy="4206240"/>
          </a:xfrm>
          <a:solidFill>
            <a:schemeClr val="bg2"/>
          </a:solidFill>
          <a:effectLst>
            <a:outerShdw blurRad="63500" sx="101000" sy="101000" algn="ctr" rotWithShape="0">
              <a:prstClr val="black">
                <a:alpha val="15000"/>
              </a:prstClr>
            </a:outerShdw>
          </a:effectLst>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229600" y="4343400"/>
            <a:ext cx="3474720" cy="1188720"/>
          </a:xfrm>
        </p:spPr>
        <p:txBody>
          <a:bodyPr>
            <a:normAutofit/>
          </a:bodyPr>
          <a:lstStyle>
            <a:lvl1pPr marL="0" indent="0">
              <a:spcBef>
                <a:spcPts val="8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a:t>Shreyash Bhardwaj</a:t>
            </a:r>
            <a:endParaRPr lang="en-US" dirty="0"/>
          </a:p>
        </p:txBody>
      </p:sp>
      <p:sp>
        <p:nvSpPr>
          <p:cNvPr id="5" name="Date Placeholder 4"/>
          <p:cNvSpPr>
            <a:spLocks noGrp="1"/>
          </p:cNvSpPr>
          <p:nvPr>
            <p:ph type="dt" sz="half" idx="10"/>
          </p:nvPr>
        </p:nvSpPr>
        <p:spPr/>
        <p:txBody>
          <a:bodyPr/>
          <a:lstStyle/>
          <a:p>
            <a:endParaRPr lang="en-US" dirty="0"/>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
        <p:nvSpPr>
          <p:cNvPr id="11" name="Rectangle 10"/>
          <p:cNvSpPr/>
          <p:nvPr userDrawn="1"/>
        </p:nvSpPr>
        <p:spPr>
          <a:xfrm>
            <a:off x="7711702" y="0"/>
            <a:ext cx="54864" cy="6858000"/>
          </a:xfrm>
          <a:prstGeom prst="rect">
            <a:avLst/>
          </a:prstGeom>
          <a:ln>
            <a:noFill/>
          </a:ln>
          <a:effectLst>
            <a:outerShdw blurRad="25400" dist="25400" algn="t" rotWithShape="0">
              <a:schemeClr val="bg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772497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95400" y="381000"/>
            <a:ext cx="9601200" cy="114300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95400" y="1828800"/>
            <a:ext cx="96012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1295400" y="6419462"/>
            <a:ext cx="5181600" cy="238902"/>
          </a:xfrm>
          <a:prstGeom prst="rect">
            <a:avLst/>
          </a:prstGeom>
        </p:spPr>
        <p:txBody>
          <a:bodyPr vert="horz" lIns="91440" tIns="45720" rIns="91440" bIns="45720" rtlCol="0" anchor="ctr"/>
          <a:lstStyle>
            <a:lvl1pPr algn="l">
              <a:defRPr sz="1100">
                <a:solidFill>
                  <a:schemeClr val="tx1"/>
                </a:solidFill>
              </a:defRPr>
            </a:lvl1pPr>
          </a:lstStyle>
          <a:p>
            <a:r>
              <a:rPr lang="en-US"/>
              <a:t>Shreyash Bhardwaj</a:t>
            </a:r>
            <a:endParaRPr lang="en-US" dirty="0"/>
          </a:p>
        </p:txBody>
      </p:sp>
      <p:sp>
        <p:nvSpPr>
          <p:cNvPr id="4" name="Date Placeholder 3"/>
          <p:cNvSpPr>
            <a:spLocks noGrp="1"/>
          </p:cNvSpPr>
          <p:nvPr>
            <p:ph type="dt" sz="half" idx="2"/>
          </p:nvPr>
        </p:nvSpPr>
        <p:spPr>
          <a:xfrm>
            <a:off x="8556170" y="6419462"/>
            <a:ext cx="1351383" cy="238902"/>
          </a:xfrm>
          <a:prstGeom prst="rect">
            <a:avLst/>
          </a:prstGeom>
        </p:spPr>
        <p:txBody>
          <a:bodyPr vert="horz" lIns="91440" tIns="45720" rIns="91440" bIns="45720" rtlCol="0" anchor="ctr"/>
          <a:lstStyle>
            <a:lvl1pPr algn="r">
              <a:defRPr sz="1100">
                <a:solidFill>
                  <a:schemeClr val="tx1"/>
                </a:solidFill>
              </a:defRPr>
            </a:lvl1pPr>
          </a:lstStyle>
          <a:p>
            <a:endParaRPr lang="en-US" dirty="0"/>
          </a:p>
        </p:txBody>
      </p:sp>
      <p:sp>
        <p:nvSpPr>
          <p:cNvPr id="6" name="Slide Number Placeholder 5"/>
          <p:cNvSpPr>
            <a:spLocks noGrp="1"/>
          </p:cNvSpPr>
          <p:nvPr>
            <p:ph type="sldNum" sz="quarter" idx="4"/>
          </p:nvPr>
        </p:nvSpPr>
        <p:spPr>
          <a:xfrm>
            <a:off x="10198358" y="6419462"/>
            <a:ext cx="698241" cy="238902"/>
          </a:xfrm>
          <a:prstGeom prst="rect">
            <a:avLst/>
          </a:prstGeom>
        </p:spPr>
        <p:txBody>
          <a:bodyPr vert="horz" lIns="91440" tIns="45720" rIns="91440" bIns="45720" rtlCol="0" anchor="ctr"/>
          <a:lstStyle>
            <a:lvl1pPr algn="r">
              <a:defRPr sz="1100">
                <a:solidFill>
                  <a:schemeClr val="tx1"/>
                </a:solidFill>
              </a:defRPr>
            </a:lvl1pPr>
          </a:lstStyle>
          <a:p>
            <a:fld id="{E31375A4-56A4-47D6-9801-1991572033F7}" type="slidenum">
              <a:rPr lang="en-US" smtClean="0"/>
              <a:pPr/>
              <a:t>‹#›</a:t>
            </a:fld>
            <a:endParaRPr lang="en-US"/>
          </a:p>
        </p:txBody>
      </p:sp>
      <p:sp>
        <p:nvSpPr>
          <p:cNvPr id="8" name="Rectangle 7"/>
          <p:cNvSpPr/>
          <p:nvPr userDrawn="1"/>
        </p:nvSpPr>
        <p:spPr>
          <a:xfrm>
            <a:off x="0" y="6257036"/>
            <a:ext cx="12192000" cy="54864"/>
          </a:xfrm>
          <a:prstGeom prst="rect">
            <a:avLst/>
          </a:prstGeom>
          <a:ln>
            <a:noFill/>
          </a:ln>
          <a:effectLst>
            <a:innerShdw blurRad="25400" dist="12700" dir="16200000">
              <a:schemeClr val="accent1">
                <a:lumMod val="50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43259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dt="0"/>
  <p:txStyles>
    <p:titleStyle>
      <a:lvl1pPr algn="l" defTabSz="914400" rtl="0" eaLnBrk="1" latinLnBrk="0" hangingPunct="1">
        <a:lnSpc>
          <a:spcPct val="90000"/>
        </a:lnSpc>
        <a:spcBef>
          <a:spcPct val="0"/>
        </a:spcBef>
        <a:buNone/>
        <a:defRPr sz="3200" b="1" kern="1200" cap="all" baseline="0">
          <a:solidFill>
            <a:schemeClr val="accent1"/>
          </a:solidFill>
          <a:effectLst>
            <a:outerShdw blurRad="38100" dist="25400" dir="18900000" algn="bl" rotWithShape="0">
              <a:schemeClr val="bg1">
                <a:alpha val="80000"/>
              </a:schemeClr>
            </a:outerShdw>
          </a:effectLst>
          <a:latin typeface="+mj-lt"/>
          <a:ea typeface="+mj-ea"/>
          <a:cs typeface="+mj-cs"/>
        </a:defRPr>
      </a:lvl1pPr>
    </p:titleStyle>
    <p:bodyStyle>
      <a:lvl1pPr marL="274320" indent="-228600" algn="l" defTabSz="914400" rtl="0" eaLnBrk="1" latinLnBrk="0" hangingPunct="1">
        <a:lnSpc>
          <a:spcPct val="90000"/>
        </a:lnSpc>
        <a:spcBef>
          <a:spcPts val="1800"/>
        </a:spcBef>
        <a:buClr>
          <a:schemeClr val="accent1"/>
        </a:buClr>
        <a:buFont typeface="Arial" pitchFamily="34" charset="0"/>
        <a:buChar char="•"/>
        <a:defRPr sz="2000" kern="1200">
          <a:solidFill>
            <a:schemeClr val="tx1"/>
          </a:solidFill>
          <a:latin typeface="+mn-lt"/>
          <a:ea typeface="+mn-ea"/>
          <a:cs typeface="+mn-cs"/>
        </a:defRPr>
      </a:lvl1pPr>
      <a:lvl2pPr marL="594360" indent="-228600" algn="l" defTabSz="914400" rtl="0" eaLnBrk="1" latinLnBrk="0" hangingPunct="1">
        <a:lnSpc>
          <a:spcPct val="90000"/>
        </a:lnSpc>
        <a:spcBef>
          <a:spcPts val="1000"/>
        </a:spcBef>
        <a:buClr>
          <a:schemeClr val="accent1"/>
        </a:buClr>
        <a:buFont typeface="Arial" pitchFamily="34" charset="0"/>
        <a:buChar char="•"/>
        <a:defRPr sz="1800" kern="1200">
          <a:solidFill>
            <a:schemeClr val="tx1"/>
          </a:solidFill>
          <a:latin typeface="+mn-lt"/>
          <a:ea typeface="+mn-ea"/>
          <a:cs typeface="+mn-cs"/>
        </a:defRPr>
      </a:lvl2pPr>
      <a:lvl3pPr marL="914400" indent="-228600" algn="l" defTabSz="914400" rtl="0" eaLnBrk="1" latinLnBrk="0" hangingPunct="1">
        <a:lnSpc>
          <a:spcPct val="90000"/>
        </a:lnSpc>
        <a:spcBef>
          <a:spcPts val="800"/>
        </a:spcBef>
        <a:buClr>
          <a:schemeClr val="accent1"/>
        </a:buClr>
        <a:buFont typeface="Arial" pitchFamily="34" charset="0"/>
        <a:buChar char="•"/>
        <a:defRPr sz="1600" kern="1200">
          <a:solidFill>
            <a:schemeClr val="tx1"/>
          </a:solidFill>
          <a:latin typeface="+mn-lt"/>
          <a:ea typeface="+mn-ea"/>
          <a:cs typeface="+mn-cs"/>
        </a:defRPr>
      </a:lvl3pPr>
      <a:lvl4pPr marL="1234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4pPr>
      <a:lvl5pPr marL="155448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5pPr>
      <a:lvl6pPr marL="182880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6pPr>
      <a:lvl7pPr marL="210312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7pPr>
      <a:lvl8pPr marL="2377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8pPr>
      <a:lvl9pPr marL="2423160" indent="0" algn="l" defTabSz="914400" rtl="0" eaLnBrk="1" latinLnBrk="0" hangingPunct="1">
        <a:lnSpc>
          <a:spcPct val="90000"/>
        </a:lnSpc>
        <a:spcBef>
          <a:spcPts val="800"/>
        </a:spcBef>
        <a:buClr>
          <a:schemeClr val="accent1"/>
        </a:buClr>
        <a:buFont typeface="Arial" pitchFamily="34" charset="0"/>
        <a:buNone/>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10" pos="38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80565" y="1802985"/>
            <a:ext cx="10058400" cy="2743200"/>
          </a:xfrm>
        </p:spPr>
        <p:txBody>
          <a:bodyPr>
            <a:normAutofit fontScale="90000"/>
          </a:bodyPr>
          <a:lstStyle/>
          <a:p>
            <a:pPr algn="ctr"/>
            <a:r>
              <a:rPr lang="en-IN" dirty="0">
                <a:latin typeface="Times New Roman" panose="02020603050405020304" pitchFamily="18" charset="0"/>
                <a:cs typeface="Times New Roman" panose="02020603050405020304" pitchFamily="18" charset="0"/>
              </a:rPr>
              <a:t>Analysis of Use Cases: Asynchronous vs Parallel Programming</a:t>
            </a:r>
            <a:endParaRPr lang="en-US" dirty="0">
              <a:latin typeface="Times New Roman" panose="02020603050405020304" pitchFamily="18" charset="0"/>
              <a:cs typeface="Times New Roman" panose="02020603050405020304" pitchFamily="18" charset="0"/>
            </a:endParaRPr>
          </a:p>
        </p:txBody>
      </p:sp>
      <p:sp>
        <p:nvSpPr>
          <p:cNvPr id="5" name="Subtitle 4"/>
          <p:cNvSpPr>
            <a:spLocks noGrp="1"/>
          </p:cNvSpPr>
          <p:nvPr>
            <p:ph type="subTitle" idx="1"/>
          </p:nvPr>
        </p:nvSpPr>
        <p:spPr>
          <a:xfrm>
            <a:off x="766153" y="4807324"/>
            <a:ext cx="5329847" cy="776608"/>
          </a:xfrm>
        </p:spPr>
        <p:txBody>
          <a:bodyPr/>
          <a:lstStyle/>
          <a:p>
            <a:r>
              <a:rPr lang="en-IN" dirty="0">
                <a:latin typeface="Times New Roman" panose="02020603050405020304" pitchFamily="18" charset="0"/>
                <a:cs typeface="Times New Roman" panose="02020603050405020304" pitchFamily="18" charset="0"/>
              </a:rPr>
              <a:t>Shreyash Bhardwaj (MSRCASC)</a:t>
            </a:r>
          </a:p>
          <a:p>
            <a:r>
              <a:rPr lang="en-IN" dirty="0">
                <a:latin typeface="Times New Roman" panose="02020603050405020304" pitchFamily="18" charset="0"/>
                <a:cs typeface="Times New Roman" panose="02020603050405020304" pitchFamily="18" charset="0"/>
              </a:rPr>
              <a:t>Shilpa Nayak , Professor, (MSRCASC)</a:t>
            </a:r>
          </a:p>
        </p:txBody>
      </p:sp>
      <p:pic>
        <p:nvPicPr>
          <p:cNvPr id="1026" name="Picture 2">
            <a:extLst>
              <a:ext uri="{FF2B5EF4-FFF2-40B4-BE49-F238E27FC236}">
                <a16:creationId xmlns:a16="http://schemas.microsoft.com/office/drawing/2014/main" id="{360740E2-4399-3CD1-900F-DB4FD2CF2FF5}"/>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1888" y="98612"/>
            <a:ext cx="3113052" cy="9771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322918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93368-FE05-D5DB-862B-C25FC5CD9F38}"/>
              </a:ext>
            </a:extLst>
          </p:cNvPr>
          <p:cNvSpPr>
            <a:spLocks noGrp="1"/>
          </p:cNvSpPr>
          <p:nvPr>
            <p:ph type="title"/>
          </p:nvPr>
        </p:nvSpPr>
        <p:spPr>
          <a:xfrm>
            <a:off x="1295399" y="625134"/>
            <a:ext cx="9601200" cy="534598"/>
          </a:xfrm>
        </p:spPr>
        <p:txBody>
          <a:bodyPr/>
          <a:lstStyle/>
          <a:p>
            <a:pPr algn="ctr"/>
            <a:r>
              <a:rPr lang="en-IN" dirty="0">
                <a:latin typeface="Times New Roman" panose="02020603050405020304" pitchFamily="18" charset="0"/>
                <a:cs typeface="Times New Roman" panose="02020603050405020304" pitchFamily="18" charset="0"/>
              </a:rPr>
              <a:t>CONCLUSION</a:t>
            </a:r>
          </a:p>
        </p:txBody>
      </p:sp>
      <p:sp>
        <p:nvSpPr>
          <p:cNvPr id="5" name="Content Placeholder 4">
            <a:extLst>
              <a:ext uri="{FF2B5EF4-FFF2-40B4-BE49-F238E27FC236}">
                <a16:creationId xmlns:a16="http://schemas.microsoft.com/office/drawing/2014/main" id="{293AF054-0AE3-9E85-3C46-54A76548DD0F}"/>
              </a:ext>
            </a:extLst>
          </p:cNvPr>
          <p:cNvSpPr>
            <a:spLocks noGrp="1"/>
          </p:cNvSpPr>
          <p:nvPr>
            <p:ph idx="1"/>
          </p:nvPr>
        </p:nvSpPr>
        <p:spPr>
          <a:xfrm>
            <a:off x="915749" y="1556792"/>
            <a:ext cx="10360501" cy="3744416"/>
          </a:xfrm>
        </p:spPr>
        <p:txBody>
          <a:bodyPr/>
          <a:lstStyle/>
          <a:p>
            <a:pPr marL="0" indent="0" algn="just">
              <a:buNone/>
            </a:pPr>
            <a:r>
              <a:rPr lang="en-US" sz="1800" kern="100" dirty="0">
                <a:latin typeface="Times New Roman" panose="02020603050405020304" pitchFamily="18" charset="0"/>
                <a:ea typeface="Calibri" panose="020F0502020204030204" pitchFamily="34" charset="0"/>
                <a:cs typeface="Times New Roman" panose="02020603050405020304" pitchFamily="18" charset="0"/>
              </a:rPr>
              <a:t>The research conducted a thorough analysis of asynchronous and parallel programming paradigms in diverse use cases, highlighting their strengths and tradeoffs in optimizing performance and managing complexities in modern software systems.</a:t>
            </a:r>
          </a:p>
          <a:p>
            <a:pPr marL="0" indent="0" algn="just">
              <a:buNone/>
            </a:pPr>
            <a:r>
              <a:rPr lang="en-US" sz="1800" kern="100" dirty="0">
                <a:latin typeface="Times New Roman" panose="02020603050405020304" pitchFamily="18" charset="0"/>
                <a:ea typeface="Calibri" panose="020F0502020204030204" pitchFamily="34" charset="0"/>
                <a:cs typeface="Times New Roman" panose="02020603050405020304" pitchFamily="18" charset="0"/>
              </a:rPr>
              <a:t>Insights from real-world scenarios and empirical experimentation were synthesized to provide practical guidance for developers in selecting the appropriate programming paradigm.</a:t>
            </a:r>
          </a:p>
          <a:p>
            <a:pPr marL="0" indent="0" algn="just">
              <a:buNone/>
            </a:pPr>
            <a:r>
              <a:rPr lang="en-US" sz="1800" kern="100" dirty="0">
                <a:latin typeface="Times New Roman" panose="02020603050405020304" pitchFamily="18" charset="0"/>
                <a:ea typeface="Calibri" panose="020F0502020204030204" pitchFamily="34" charset="0"/>
                <a:cs typeface="Times New Roman" panose="02020603050405020304" pitchFamily="18" charset="0"/>
              </a:rPr>
              <a:t>Factors such as concurrency control, resource utilization, and code maintainability were considered when determining the suitability of each paradigm.</a:t>
            </a:r>
          </a:p>
          <a:p>
            <a:pPr marL="0" indent="0" algn="just">
              <a:buNone/>
            </a:pPr>
            <a:r>
              <a:rPr lang="en-US" sz="1800" kern="100" dirty="0">
                <a:latin typeface="Times New Roman" panose="02020603050405020304" pitchFamily="18" charset="0"/>
                <a:ea typeface="Calibri" panose="020F0502020204030204" pitchFamily="34" charset="0"/>
                <a:cs typeface="Times New Roman" panose="02020603050405020304" pitchFamily="18" charset="0"/>
              </a:rPr>
              <a:t>The research emphasizes the importance of continued exploration of emerging technologies and methodologies to refine performance optimization strategies.</a:t>
            </a:r>
          </a:p>
          <a:p>
            <a:pPr marL="0" indent="0" algn="just">
              <a:buNone/>
            </a:pPr>
            <a:r>
              <a:rPr lang="en-US" sz="1800" kern="100" dirty="0">
                <a:latin typeface="Times New Roman" panose="02020603050405020304" pitchFamily="18" charset="0"/>
                <a:ea typeface="Calibri" panose="020F0502020204030204" pitchFamily="34" charset="0"/>
                <a:cs typeface="Times New Roman" panose="02020603050405020304" pitchFamily="18" charset="0"/>
              </a:rPr>
              <a:t>Ultimately, the goal is to empower developers to design more efficient and scalable software systems, thereby driving innovation and progress in the field of software engineering.</a:t>
            </a:r>
            <a:endParaRPr lang="en-IN" dirty="0"/>
          </a:p>
        </p:txBody>
      </p:sp>
      <p:sp>
        <p:nvSpPr>
          <p:cNvPr id="3" name="Footer Placeholder 2">
            <a:extLst>
              <a:ext uri="{FF2B5EF4-FFF2-40B4-BE49-F238E27FC236}">
                <a16:creationId xmlns:a16="http://schemas.microsoft.com/office/drawing/2014/main" id="{8C75F83C-A99D-4D1D-A041-B12FF45B75D3}"/>
              </a:ext>
            </a:extLst>
          </p:cNvPr>
          <p:cNvSpPr>
            <a:spLocks noGrp="1"/>
          </p:cNvSpPr>
          <p:nvPr>
            <p:ph type="ftr" sz="quarter" idx="11"/>
          </p:nvPr>
        </p:nvSpPr>
        <p:spPr/>
        <p:txBody>
          <a:bodyPr/>
          <a:lstStyle/>
          <a:p>
            <a:r>
              <a:rPr lang="en-US"/>
              <a:t>Shreyash Bhardwaj</a:t>
            </a:r>
            <a:endParaRPr lang="en-US" dirty="0"/>
          </a:p>
        </p:txBody>
      </p:sp>
    </p:spTree>
    <p:extLst>
      <p:ext uri="{BB962C8B-B14F-4D97-AF65-F5344CB8AC3E}">
        <p14:creationId xmlns:p14="http://schemas.microsoft.com/office/powerpoint/2010/main" val="34771575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3F6991-9FA3-F43E-253C-27DB930C90BE}"/>
              </a:ext>
            </a:extLst>
          </p:cNvPr>
          <p:cNvSpPr>
            <a:spLocks noGrp="1"/>
          </p:cNvSpPr>
          <p:nvPr>
            <p:ph type="title"/>
          </p:nvPr>
        </p:nvSpPr>
        <p:spPr>
          <a:xfrm>
            <a:off x="915750" y="2564905"/>
            <a:ext cx="10360501" cy="1223963"/>
          </a:xfrm>
        </p:spPr>
        <p:txBody>
          <a:bodyPr>
            <a:normAutofit/>
          </a:bodyPr>
          <a:lstStyle/>
          <a:p>
            <a:pPr algn="ctr"/>
            <a:r>
              <a:rPr lang="en-IN" sz="6600" dirty="0">
                <a:latin typeface="Times New Roman" panose="02020603050405020304" pitchFamily="18" charset="0"/>
                <a:cs typeface="Times New Roman" panose="02020603050405020304" pitchFamily="18" charset="0"/>
              </a:rPr>
              <a:t>THANK YOU </a:t>
            </a:r>
          </a:p>
        </p:txBody>
      </p:sp>
      <p:sp>
        <p:nvSpPr>
          <p:cNvPr id="3" name="Footer Placeholder 2">
            <a:extLst>
              <a:ext uri="{FF2B5EF4-FFF2-40B4-BE49-F238E27FC236}">
                <a16:creationId xmlns:a16="http://schemas.microsoft.com/office/drawing/2014/main" id="{633E49F5-7781-DDC5-40C5-63A0D5EFD57C}"/>
              </a:ext>
            </a:extLst>
          </p:cNvPr>
          <p:cNvSpPr>
            <a:spLocks noGrp="1"/>
          </p:cNvSpPr>
          <p:nvPr>
            <p:ph type="ftr" sz="quarter" idx="11"/>
          </p:nvPr>
        </p:nvSpPr>
        <p:spPr/>
        <p:txBody>
          <a:bodyPr/>
          <a:lstStyle/>
          <a:p>
            <a:r>
              <a:rPr lang="en-US"/>
              <a:t>Shreyash Bhardwaj</a:t>
            </a:r>
            <a:endParaRPr lang="en-US" dirty="0"/>
          </a:p>
        </p:txBody>
      </p:sp>
    </p:spTree>
    <p:extLst>
      <p:ext uri="{BB962C8B-B14F-4D97-AF65-F5344CB8AC3E}">
        <p14:creationId xmlns:p14="http://schemas.microsoft.com/office/powerpoint/2010/main" val="38868228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1295400" y="528918"/>
            <a:ext cx="9601200" cy="770964"/>
          </a:xfrm>
        </p:spPr>
        <p:txBody>
          <a:bodyPr>
            <a:normAutofit/>
          </a:bodyPr>
          <a:lstStyle/>
          <a:p>
            <a:pPr algn="ctr"/>
            <a:r>
              <a:rPr lang="en-US" sz="4400" dirty="0">
                <a:latin typeface="Times New Roman" panose="02020603050405020304" pitchFamily="18" charset="0"/>
                <a:cs typeface="Times New Roman" panose="02020603050405020304" pitchFamily="18" charset="0"/>
              </a:rPr>
              <a:t>INDEX</a:t>
            </a:r>
          </a:p>
        </p:txBody>
      </p:sp>
      <p:sp>
        <p:nvSpPr>
          <p:cNvPr id="14" name="Content Placeholder 13"/>
          <p:cNvSpPr>
            <a:spLocks noGrp="1"/>
          </p:cNvSpPr>
          <p:nvPr>
            <p:ph idx="1"/>
          </p:nvPr>
        </p:nvSpPr>
        <p:spPr>
          <a:xfrm>
            <a:off x="1295400" y="1828800"/>
            <a:ext cx="9601200" cy="2949388"/>
          </a:xfrm>
        </p:spPr>
        <p:txBody>
          <a:bodyPr/>
          <a:lstStyle/>
          <a:p>
            <a:r>
              <a:rPr lang="en-US" dirty="0">
                <a:latin typeface="Times New Roman" panose="02020603050405020304" pitchFamily="18" charset="0"/>
                <a:cs typeface="Times New Roman" panose="02020603050405020304" pitchFamily="18" charset="0"/>
              </a:rPr>
              <a:t>Abstract</a:t>
            </a:r>
          </a:p>
          <a:p>
            <a:r>
              <a:rPr lang="en-US" dirty="0">
                <a:latin typeface="Times New Roman" panose="02020603050405020304" pitchFamily="18" charset="0"/>
                <a:cs typeface="Times New Roman" panose="02020603050405020304" pitchFamily="18" charset="0"/>
              </a:rPr>
              <a:t>Introduction</a:t>
            </a:r>
          </a:p>
          <a:p>
            <a:r>
              <a:rPr lang="en-US" dirty="0">
                <a:latin typeface="Times New Roman" panose="02020603050405020304" pitchFamily="18" charset="0"/>
                <a:cs typeface="Times New Roman" panose="02020603050405020304" pitchFamily="18" charset="0"/>
              </a:rPr>
              <a:t>Key Differences</a:t>
            </a:r>
          </a:p>
          <a:p>
            <a:r>
              <a:rPr lang="en-US" dirty="0">
                <a:latin typeface="Times New Roman" panose="02020603050405020304" pitchFamily="18" charset="0"/>
                <a:cs typeface="Times New Roman" panose="02020603050405020304" pitchFamily="18" charset="0"/>
              </a:rPr>
              <a:t>Methodology</a:t>
            </a:r>
          </a:p>
          <a:p>
            <a:r>
              <a:rPr lang="en-US" dirty="0">
                <a:latin typeface="Times New Roman" panose="02020603050405020304" pitchFamily="18" charset="0"/>
                <a:cs typeface="Times New Roman" panose="02020603050405020304" pitchFamily="18" charset="0"/>
              </a:rPr>
              <a:t>Results &amp; Analysis</a:t>
            </a:r>
          </a:p>
          <a:p>
            <a:r>
              <a:rPr lang="en-US" dirty="0">
                <a:latin typeface="Times New Roman" panose="02020603050405020304" pitchFamily="18" charset="0"/>
                <a:cs typeface="Times New Roman" panose="02020603050405020304" pitchFamily="18" charset="0"/>
              </a:rPr>
              <a:t>Conclusion</a:t>
            </a:r>
          </a:p>
          <a:p>
            <a:endParaRPr lang="en-US" dirty="0">
              <a:latin typeface="Times New Roman" panose="02020603050405020304" pitchFamily="18" charset="0"/>
              <a:cs typeface="Times New Roman" panose="02020603050405020304" pitchFamily="18" charset="0"/>
            </a:endParaRPr>
          </a:p>
        </p:txBody>
      </p:sp>
      <p:sp>
        <p:nvSpPr>
          <p:cNvPr id="2" name="Footer Placeholder 1">
            <a:extLst>
              <a:ext uri="{FF2B5EF4-FFF2-40B4-BE49-F238E27FC236}">
                <a16:creationId xmlns:a16="http://schemas.microsoft.com/office/drawing/2014/main" id="{A6A8C70B-5575-4CAC-34F3-CE032A1E1339}"/>
              </a:ext>
            </a:extLst>
          </p:cNvPr>
          <p:cNvSpPr>
            <a:spLocks noGrp="1"/>
          </p:cNvSpPr>
          <p:nvPr>
            <p:ph type="ftr" sz="quarter" idx="11"/>
          </p:nvPr>
        </p:nvSpPr>
        <p:spPr/>
        <p:txBody>
          <a:bodyPr/>
          <a:lstStyle/>
          <a:p>
            <a:r>
              <a:rPr lang="en-US" dirty="0"/>
              <a:t>Shreyash Bhardwaj</a:t>
            </a:r>
          </a:p>
        </p:txBody>
      </p:sp>
    </p:spTree>
    <p:extLst>
      <p:ext uri="{BB962C8B-B14F-4D97-AF65-F5344CB8AC3E}">
        <p14:creationId xmlns:p14="http://schemas.microsoft.com/office/powerpoint/2010/main" val="35291143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FE0A36-E738-41CD-9E20-E374FBE22049}"/>
              </a:ext>
            </a:extLst>
          </p:cNvPr>
          <p:cNvSpPr>
            <a:spLocks noGrp="1"/>
          </p:cNvSpPr>
          <p:nvPr>
            <p:ph type="title"/>
          </p:nvPr>
        </p:nvSpPr>
        <p:spPr>
          <a:xfrm>
            <a:off x="1024431" y="304801"/>
            <a:ext cx="10143137" cy="587470"/>
          </a:xfrm>
        </p:spPr>
        <p:txBody>
          <a:bodyPr>
            <a:normAutofit/>
          </a:bodyPr>
          <a:lstStyle/>
          <a:p>
            <a:pPr algn="ctr"/>
            <a:r>
              <a:rPr lang="en-IN" dirty="0">
                <a:latin typeface="Times New Roman" panose="02020603050405020304" pitchFamily="18" charset="0"/>
                <a:cs typeface="Times New Roman" panose="02020603050405020304" pitchFamily="18" charset="0"/>
              </a:rPr>
              <a:t>ABSTRACT</a:t>
            </a:r>
          </a:p>
        </p:txBody>
      </p:sp>
      <p:sp>
        <p:nvSpPr>
          <p:cNvPr id="3" name="Content Placeholder 2">
            <a:extLst>
              <a:ext uri="{FF2B5EF4-FFF2-40B4-BE49-F238E27FC236}">
                <a16:creationId xmlns:a16="http://schemas.microsoft.com/office/drawing/2014/main" id="{4D375912-60A1-5C9D-0150-B0561073C73F}"/>
              </a:ext>
            </a:extLst>
          </p:cNvPr>
          <p:cNvSpPr>
            <a:spLocks noGrp="1"/>
          </p:cNvSpPr>
          <p:nvPr>
            <p:ph sz="half" idx="1"/>
          </p:nvPr>
        </p:nvSpPr>
        <p:spPr>
          <a:xfrm>
            <a:off x="706723" y="1243317"/>
            <a:ext cx="10778552" cy="4752528"/>
          </a:xfrm>
        </p:spPr>
        <p:txBody>
          <a:bodyPr>
            <a:normAutofit fontScale="92500" lnSpcReduction="10000"/>
          </a:bodyPr>
          <a:lstStyle/>
          <a:p>
            <a:pPr marL="0" indent="0" algn="just">
              <a:lnSpc>
                <a:spcPct val="110000"/>
              </a:lnSpc>
              <a:buNone/>
            </a:pPr>
            <a:r>
              <a:rPr lang="en-US" dirty="0">
                <a:solidFill>
                  <a:schemeClr val="tx2">
                    <a:lumMod val="95000"/>
                    <a:lumOff val="5000"/>
                  </a:schemeClr>
                </a:solidFill>
                <a:latin typeface="Times New Roman" panose="02020603050405020304" pitchFamily="18" charset="0"/>
                <a:cs typeface="Times New Roman" panose="02020603050405020304" pitchFamily="18" charset="0"/>
              </a:rPr>
              <a:t>Software systems evolution poses the challenge of balancing performance optimization with responsiveness and scalability, prompting the exploration of asynchronous and parallel programming paradigms.</a:t>
            </a:r>
          </a:p>
          <a:p>
            <a:pPr marL="0" indent="0" algn="just">
              <a:lnSpc>
                <a:spcPct val="110000"/>
              </a:lnSpc>
              <a:buNone/>
            </a:pPr>
            <a:r>
              <a:rPr lang="en-US" dirty="0">
                <a:solidFill>
                  <a:schemeClr val="tx2">
                    <a:lumMod val="95000"/>
                    <a:lumOff val="5000"/>
                  </a:schemeClr>
                </a:solidFill>
                <a:latin typeface="Times New Roman" panose="02020603050405020304" pitchFamily="18" charset="0"/>
                <a:cs typeface="Times New Roman" panose="02020603050405020304" pitchFamily="18" charset="0"/>
              </a:rPr>
              <a:t>The paper conducts a thorough analysis of these paradigms across various use cases, assessing their effectiveness in meeting performance objectives and navigating the complexities of modern software systems.</a:t>
            </a:r>
          </a:p>
          <a:p>
            <a:pPr marL="0" indent="0" algn="just">
              <a:lnSpc>
                <a:spcPct val="110000"/>
              </a:lnSpc>
              <a:buNone/>
            </a:pPr>
            <a:r>
              <a:rPr lang="en-US" dirty="0">
                <a:solidFill>
                  <a:schemeClr val="tx2">
                    <a:lumMod val="95000"/>
                    <a:lumOff val="5000"/>
                  </a:schemeClr>
                </a:solidFill>
                <a:latin typeface="Times New Roman" panose="02020603050405020304" pitchFamily="18" charset="0"/>
                <a:cs typeface="Times New Roman" panose="02020603050405020304" pitchFamily="18" charset="0"/>
              </a:rPr>
              <a:t>It begins by defining asynchronous and parallel programming paradigms, highlighting their key differences and typical application scenarios.</a:t>
            </a:r>
          </a:p>
          <a:p>
            <a:pPr marL="0" indent="0" algn="just">
              <a:lnSpc>
                <a:spcPct val="110000"/>
              </a:lnSpc>
              <a:buNone/>
            </a:pPr>
            <a:r>
              <a:rPr lang="en-US" dirty="0">
                <a:solidFill>
                  <a:schemeClr val="tx2">
                    <a:lumMod val="95000"/>
                    <a:lumOff val="5000"/>
                  </a:schemeClr>
                </a:solidFill>
                <a:latin typeface="Times New Roman" panose="02020603050405020304" pitchFamily="18" charset="0"/>
                <a:cs typeface="Times New Roman" panose="02020603050405020304" pitchFamily="18" charset="0"/>
              </a:rPr>
              <a:t>The analysis delves into specific use cases where each paradigm demonstrates proficiency, including web server applications, real-time systems, and data processing pipelines.</a:t>
            </a:r>
          </a:p>
          <a:p>
            <a:pPr marL="0" indent="0" algn="just">
              <a:lnSpc>
                <a:spcPct val="110000"/>
              </a:lnSpc>
              <a:buNone/>
            </a:pPr>
            <a:r>
              <a:rPr lang="en-US" dirty="0">
                <a:solidFill>
                  <a:schemeClr val="tx2">
                    <a:lumMod val="95000"/>
                    <a:lumOff val="5000"/>
                  </a:schemeClr>
                </a:solidFill>
                <a:latin typeface="Times New Roman" panose="02020603050405020304" pitchFamily="18" charset="0"/>
                <a:cs typeface="Times New Roman" panose="02020603050405020304" pitchFamily="18" charset="0"/>
              </a:rPr>
              <a:t>Through a comparative study, the paper elucidates the tradeoffs associated with each approach, focusing on factors like concurrency control, resource utilization, and code maintainability, aiming to offer practical guidance for programmers in selecting the most suitable paradigm for their scenarios.</a:t>
            </a:r>
            <a:endParaRPr lang="en-IN" dirty="0">
              <a:solidFill>
                <a:schemeClr val="tx2">
                  <a:lumMod val="95000"/>
                  <a:lumOff val="5000"/>
                </a:schemeClr>
              </a:solidFill>
              <a:latin typeface="Times New Roman" panose="02020603050405020304" pitchFamily="18" charset="0"/>
              <a:cs typeface="Times New Roman" panose="02020603050405020304" pitchFamily="18" charset="0"/>
            </a:endParaRPr>
          </a:p>
        </p:txBody>
      </p:sp>
      <p:sp>
        <p:nvSpPr>
          <p:cNvPr id="4" name="Footer Placeholder 3">
            <a:extLst>
              <a:ext uri="{FF2B5EF4-FFF2-40B4-BE49-F238E27FC236}">
                <a16:creationId xmlns:a16="http://schemas.microsoft.com/office/drawing/2014/main" id="{7D10AE3C-DDF9-9412-820E-69FE8C772146}"/>
              </a:ext>
            </a:extLst>
          </p:cNvPr>
          <p:cNvSpPr>
            <a:spLocks noGrp="1"/>
          </p:cNvSpPr>
          <p:nvPr>
            <p:ph type="ftr" sz="quarter" idx="11"/>
          </p:nvPr>
        </p:nvSpPr>
        <p:spPr/>
        <p:txBody>
          <a:bodyPr/>
          <a:lstStyle/>
          <a:p>
            <a:r>
              <a:rPr lang="en-US"/>
              <a:t>Shreyash Bhardwaj</a:t>
            </a:r>
            <a:endParaRPr lang="en-US" dirty="0"/>
          </a:p>
        </p:txBody>
      </p:sp>
    </p:spTree>
    <p:extLst>
      <p:ext uri="{BB962C8B-B14F-4D97-AF65-F5344CB8AC3E}">
        <p14:creationId xmlns:p14="http://schemas.microsoft.com/office/powerpoint/2010/main" val="2688908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754036-CE77-4131-B5AC-73187AD4F037}"/>
              </a:ext>
            </a:extLst>
          </p:cNvPr>
          <p:cNvSpPr>
            <a:spLocks noGrp="1"/>
          </p:cNvSpPr>
          <p:nvPr>
            <p:ph type="title"/>
          </p:nvPr>
        </p:nvSpPr>
        <p:spPr/>
        <p:txBody>
          <a:bodyPr/>
          <a:lstStyle/>
          <a:p>
            <a:pPr algn="ctr"/>
            <a:r>
              <a:rPr lang="en-IN" dirty="0">
                <a:latin typeface="Times New Roman" panose="02020603050405020304" pitchFamily="18" charset="0"/>
                <a:cs typeface="Times New Roman" panose="02020603050405020304" pitchFamily="18" charset="0"/>
              </a:rPr>
              <a:t>INTRODUCTION</a:t>
            </a:r>
          </a:p>
        </p:txBody>
      </p:sp>
      <p:sp>
        <p:nvSpPr>
          <p:cNvPr id="3" name="Content Placeholder 2">
            <a:extLst>
              <a:ext uri="{FF2B5EF4-FFF2-40B4-BE49-F238E27FC236}">
                <a16:creationId xmlns:a16="http://schemas.microsoft.com/office/drawing/2014/main" id="{8AA620BF-1ABE-21B8-684D-057FEDD6618E}"/>
              </a:ext>
            </a:extLst>
          </p:cNvPr>
          <p:cNvSpPr>
            <a:spLocks noGrp="1"/>
          </p:cNvSpPr>
          <p:nvPr>
            <p:ph idx="1"/>
          </p:nvPr>
        </p:nvSpPr>
        <p:spPr>
          <a:xfrm>
            <a:off x="840441" y="1846730"/>
            <a:ext cx="10511118" cy="4114800"/>
          </a:xfrm>
        </p:spPr>
        <p:txBody>
          <a:bodyPr>
            <a:noAutofit/>
          </a:bodyPr>
          <a:lstStyle/>
          <a:p>
            <a:pPr algn="just">
              <a:lnSpc>
                <a:spcPct val="100000"/>
              </a:lnSpc>
            </a:pPr>
            <a:r>
              <a:rPr lang="en-US" sz="1900" dirty="0">
                <a:latin typeface="Times New Roman" panose="02020603050405020304" pitchFamily="18" charset="0"/>
                <a:cs typeface="Times New Roman" panose="02020603050405020304" pitchFamily="18" charset="0"/>
              </a:rPr>
              <a:t>Optimization of performance, responsiveness, and scalability is crucial in software development.</a:t>
            </a:r>
          </a:p>
          <a:p>
            <a:pPr algn="just">
              <a:lnSpc>
                <a:spcPct val="100000"/>
              </a:lnSpc>
            </a:pPr>
            <a:r>
              <a:rPr lang="en-US" sz="1900" dirty="0">
                <a:latin typeface="Times New Roman" panose="02020603050405020304" pitchFamily="18" charset="0"/>
                <a:cs typeface="Times New Roman" panose="02020603050405020304" pitchFamily="18" charset="0"/>
              </a:rPr>
              <a:t>Asynchronous and parallel programming paradigms offer effective strategies to address this challenge.</a:t>
            </a:r>
          </a:p>
          <a:p>
            <a:pPr algn="just">
              <a:lnSpc>
                <a:spcPct val="100000"/>
              </a:lnSpc>
            </a:pPr>
            <a:r>
              <a:rPr lang="en-US" sz="1900" dirty="0">
                <a:latin typeface="Times New Roman" panose="02020603050405020304" pitchFamily="18" charset="0"/>
                <a:cs typeface="Times New Roman" panose="02020603050405020304" pitchFamily="18" charset="0"/>
              </a:rPr>
              <a:t>It explores their fundamental principles, application scenarios, and comparative advantages across various use cases.</a:t>
            </a:r>
          </a:p>
          <a:p>
            <a:pPr algn="just">
              <a:lnSpc>
                <a:spcPct val="100000"/>
              </a:lnSpc>
            </a:pPr>
            <a:r>
              <a:rPr lang="en-US" sz="1900" dirty="0">
                <a:latin typeface="Times New Roman" panose="02020603050405020304" pitchFamily="18" charset="0"/>
                <a:cs typeface="Times New Roman" panose="02020603050405020304" pitchFamily="18" charset="0"/>
              </a:rPr>
              <a:t>By highlighting tradeoffs in concurrency control, resource utilization, and code maintainability, the research aims to guide developers in selecting the appropriate programming paradigm for their projects.</a:t>
            </a:r>
          </a:p>
          <a:p>
            <a:pPr algn="just">
              <a:lnSpc>
                <a:spcPct val="100000"/>
              </a:lnSpc>
            </a:pPr>
            <a:r>
              <a:rPr lang="en-US" sz="1900" dirty="0">
                <a:latin typeface="Times New Roman" panose="02020603050405020304" pitchFamily="18" charset="0"/>
                <a:cs typeface="Times New Roman" panose="02020603050405020304" pitchFamily="18" charset="0"/>
              </a:rPr>
              <a:t>Real-world scenarios, including web server applications, real-time systems, and data processing pipelines, are systematically examined to provide practical guidance for optimizing performance in modern software systems.</a:t>
            </a:r>
            <a:endParaRPr lang="en-IN" sz="1900" dirty="0">
              <a:latin typeface="Times New Roman" panose="02020603050405020304" pitchFamily="18" charset="0"/>
              <a:cs typeface="Times New Roman" panose="02020603050405020304" pitchFamily="18" charset="0"/>
            </a:endParaRPr>
          </a:p>
        </p:txBody>
      </p:sp>
      <p:sp>
        <p:nvSpPr>
          <p:cNvPr id="4" name="Footer Placeholder 3">
            <a:extLst>
              <a:ext uri="{FF2B5EF4-FFF2-40B4-BE49-F238E27FC236}">
                <a16:creationId xmlns:a16="http://schemas.microsoft.com/office/drawing/2014/main" id="{8C268CF2-B74C-9037-A2E2-A4861236F434}"/>
              </a:ext>
            </a:extLst>
          </p:cNvPr>
          <p:cNvSpPr>
            <a:spLocks noGrp="1"/>
          </p:cNvSpPr>
          <p:nvPr>
            <p:ph type="ftr" sz="quarter" idx="11"/>
          </p:nvPr>
        </p:nvSpPr>
        <p:spPr/>
        <p:txBody>
          <a:bodyPr/>
          <a:lstStyle/>
          <a:p>
            <a:r>
              <a:rPr lang="en-US"/>
              <a:t>Shreyash Bhardwaj</a:t>
            </a:r>
            <a:endParaRPr lang="en-US" dirty="0"/>
          </a:p>
        </p:txBody>
      </p:sp>
    </p:spTree>
    <p:extLst>
      <p:ext uri="{BB962C8B-B14F-4D97-AF65-F5344CB8AC3E}">
        <p14:creationId xmlns:p14="http://schemas.microsoft.com/office/powerpoint/2010/main" val="8222964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1AB851-2154-EE9E-7DDA-F671897E9855}"/>
              </a:ext>
            </a:extLst>
          </p:cNvPr>
          <p:cNvSpPr>
            <a:spLocks noGrp="1"/>
          </p:cNvSpPr>
          <p:nvPr>
            <p:ph type="title"/>
          </p:nvPr>
        </p:nvSpPr>
        <p:spPr>
          <a:xfrm>
            <a:off x="1295400" y="502022"/>
            <a:ext cx="9601200" cy="672353"/>
          </a:xfrm>
        </p:spPr>
        <p:txBody>
          <a:bodyPr/>
          <a:lstStyle/>
          <a:p>
            <a:pPr algn="ctr"/>
            <a:r>
              <a:rPr lang="en-IN" dirty="0">
                <a:latin typeface="Times New Roman" panose="02020603050405020304" pitchFamily="18" charset="0"/>
                <a:cs typeface="Times New Roman" panose="02020603050405020304" pitchFamily="18" charset="0"/>
              </a:rPr>
              <a:t>METHODOLOGY</a:t>
            </a:r>
          </a:p>
        </p:txBody>
      </p:sp>
      <p:sp>
        <p:nvSpPr>
          <p:cNvPr id="5" name="Content Placeholder 4">
            <a:extLst>
              <a:ext uri="{FF2B5EF4-FFF2-40B4-BE49-F238E27FC236}">
                <a16:creationId xmlns:a16="http://schemas.microsoft.com/office/drawing/2014/main" id="{E3A7C03F-94C4-1DA0-2764-D22F92BEB59E}"/>
              </a:ext>
            </a:extLst>
          </p:cNvPr>
          <p:cNvSpPr>
            <a:spLocks noGrp="1"/>
          </p:cNvSpPr>
          <p:nvPr>
            <p:ph idx="1"/>
          </p:nvPr>
        </p:nvSpPr>
        <p:spPr>
          <a:xfrm>
            <a:off x="407894" y="1524000"/>
            <a:ext cx="11376212" cy="4953001"/>
          </a:xfrm>
        </p:spPr>
        <p:txBody>
          <a:bodyPr>
            <a:noAutofit/>
          </a:bodyPr>
          <a:lstStyle/>
          <a:p>
            <a:pPr marL="0" indent="0" algn="just">
              <a:lnSpc>
                <a:spcPct val="100000"/>
              </a:lnSpc>
              <a:buNone/>
            </a:pPr>
            <a:r>
              <a:rPr lang="en-US" sz="1900" dirty="0">
                <a:latin typeface="Times New Roman" panose="02020603050405020304" pitchFamily="18" charset="0"/>
                <a:cs typeface="Times New Roman" panose="02020603050405020304" pitchFamily="18" charset="0"/>
              </a:rPr>
              <a:t>Methodology Overview for Evaluating Asynchronous and Parallel Programming Paradigms:</a:t>
            </a:r>
          </a:p>
          <a:p>
            <a:pPr algn="just">
              <a:lnSpc>
                <a:spcPct val="100000"/>
              </a:lnSpc>
            </a:pPr>
            <a:r>
              <a:rPr lang="en-US" sz="1900" dirty="0">
                <a:latin typeface="Times New Roman" panose="02020603050405020304" pitchFamily="18" charset="0"/>
                <a:cs typeface="Times New Roman" panose="02020603050405020304" pitchFamily="18" charset="0"/>
              </a:rPr>
              <a:t> </a:t>
            </a:r>
            <a:r>
              <a:rPr lang="en-US" sz="1900" b="1" u="sng" dirty="0">
                <a:latin typeface="Times New Roman" panose="02020603050405020304" pitchFamily="18" charset="0"/>
                <a:cs typeface="Times New Roman" panose="02020603050405020304" pitchFamily="18" charset="0"/>
              </a:rPr>
              <a:t>Literature Review</a:t>
            </a:r>
            <a:r>
              <a:rPr lang="en-US" sz="1900" dirty="0">
                <a:latin typeface="Times New Roman" panose="02020603050405020304" pitchFamily="18" charset="0"/>
                <a:cs typeface="Times New Roman" panose="02020603050405020304" pitchFamily="18" charset="0"/>
              </a:rPr>
              <a:t>: Comprehensive review of academic papers, books, and technical documentation to understand foundational concepts and best practices.</a:t>
            </a:r>
          </a:p>
          <a:p>
            <a:pPr algn="just">
              <a:lnSpc>
                <a:spcPct val="100000"/>
              </a:lnSpc>
            </a:pPr>
            <a:r>
              <a:rPr lang="en-US" sz="1900" b="1" dirty="0">
                <a:latin typeface="Times New Roman" panose="02020603050405020304" pitchFamily="18" charset="0"/>
                <a:cs typeface="Times New Roman" panose="02020603050405020304" pitchFamily="18" charset="0"/>
              </a:rPr>
              <a:t> </a:t>
            </a:r>
            <a:r>
              <a:rPr lang="en-US" sz="1900" b="1" u="sng" dirty="0">
                <a:latin typeface="Times New Roman" panose="02020603050405020304" pitchFamily="18" charset="0"/>
                <a:cs typeface="Times New Roman" panose="02020603050405020304" pitchFamily="18" charset="0"/>
              </a:rPr>
              <a:t>Use Case Selection</a:t>
            </a:r>
            <a:r>
              <a:rPr lang="en-US" sz="1900" dirty="0">
                <a:latin typeface="Times New Roman" panose="02020603050405020304" pitchFamily="18" charset="0"/>
                <a:cs typeface="Times New Roman" panose="02020603050405020304" pitchFamily="18" charset="0"/>
              </a:rPr>
              <a:t>: Identify diverse use cases representing different domains and scenarios where these paradigms are commonly used, considering system requirements and performance goals.</a:t>
            </a:r>
          </a:p>
          <a:p>
            <a:pPr algn="just">
              <a:lnSpc>
                <a:spcPct val="100000"/>
              </a:lnSpc>
            </a:pPr>
            <a:r>
              <a:rPr lang="en-US" sz="1900" dirty="0">
                <a:latin typeface="Times New Roman" panose="02020603050405020304" pitchFamily="18" charset="0"/>
                <a:cs typeface="Times New Roman" panose="02020603050405020304" pitchFamily="18" charset="0"/>
              </a:rPr>
              <a:t> </a:t>
            </a:r>
            <a:r>
              <a:rPr lang="en-US" sz="1900" b="1" u="sng" dirty="0">
                <a:latin typeface="Times New Roman" panose="02020603050405020304" pitchFamily="18" charset="0"/>
                <a:cs typeface="Times New Roman" panose="02020603050405020304" pitchFamily="18" charset="0"/>
              </a:rPr>
              <a:t>Data Collection</a:t>
            </a:r>
            <a:r>
              <a:rPr lang="en-US" sz="1900" dirty="0">
                <a:latin typeface="Times New Roman" panose="02020603050405020304" pitchFamily="18" charset="0"/>
                <a:cs typeface="Times New Roman" panose="02020603050405020304" pitchFamily="18" charset="0"/>
              </a:rPr>
              <a:t>: Gather relevant data for selected use cases, including system specifications and performance metrics, through conducting experiments.</a:t>
            </a:r>
          </a:p>
          <a:p>
            <a:pPr algn="just">
              <a:lnSpc>
                <a:spcPct val="100000"/>
              </a:lnSpc>
            </a:pPr>
            <a:r>
              <a:rPr lang="en-US" sz="1900" b="1" u="sng" dirty="0">
                <a:latin typeface="Times New Roman" panose="02020603050405020304" pitchFamily="18" charset="0"/>
                <a:cs typeface="Times New Roman" panose="02020603050405020304" pitchFamily="18" charset="0"/>
              </a:rPr>
              <a:t>Implementation and Experimentation </a:t>
            </a:r>
            <a:r>
              <a:rPr lang="en-US" sz="1900" dirty="0">
                <a:latin typeface="Times New Roman" panose="02020603050405020304" pitchFamily="18" charset="0"/>
                <a:cs typeface="Times New Roman" panose="02020603050405020304" pitchFamily="18" charset="0"/>
              </a:rPr>
              <a:t>: Implement asynchronous and parallel versions of selected use cases, design experiments to evaluate performance under various conditions, and measure key metrics such as execution time and resource utilization.</a:t>
            </a:r>
          </a:p>
          <a:p>
            <a:pPr algn="just">
              <a:lnSpc>
                <a:spcPct val="100000"/>
              </a:lnSpc>
            </a:pPr>
            <a:r>
              <a:rPr lang="en-US" sz="1900" dirty="0">
                <a:latin typeface="Times New Roman" panose="02020603050405020304" pitchFamily="18" charset="0"/>
                <a:cs typeface="Times New Roman" panose="02020603050405020304" pitchFamily="18" charset="0"/>
              </a:rPr>
              <a:t> </a:t>
            </a:r>
            <a:r>
              <a:rPr lang="en-US" sz="1900" b="1" u="sng" dirty="0">
                <a:latin typeface="Times New Roman" panose="02020603050405020304" pitchFamily="18" charset="0"/>
                <a:cs typeface="Times New Roman" panose="02020603050405020304" pitchFamily="18" charset="0"/>
              </a:rPr>
              <a:t>Analysis and Comparison</a:t>
            </a:r>
            <a:r>
              <a:rPr lang="en-US" sz="1900" dirty="0">
                <a:latin typeface="Times New Roman" panose="02020603050405020304" pitchFamily="18" charset="0"/>
                <a:cs typeface="Times New Roman" panose="02020603050405020304" pitchFamily="18" charset="0"/>
              </a:rPr>
              <a:t>: Analyze experimental results to identify trends and tradeoffs, compare performance across different use cases, and draw conclusions on the suitability of each paradigm for specific scenarios.</a:t>
            </a:r>
            <a:endParaRPr lang="en-IN" sz="1900" dirty="0">
              <a:latin typeface="Times New Roman" panose="02020603050405020304" pitchFamily="18" charset="0"/>
              <a:cs typeface="Times New Roman" panose="02020603050405020304" pitchFamily="18" charset="0"/>
            </a:endParaRPr>
          </a:p>
        </p:txBody>
      </p:sp>
      <p:sp>
        <p:nvSpPr>
          <p:cNvPr id="3" name="Footer Placeholder 2">
            <a:extLst>
              <a:ext uri="{FF2B5EF4-FFF2-40B4-BE49-F238E27FC236}">
                <a16:creationId xmlns:a16="http://schemas.microsoft.com/office/drawing/2014/main" id="{4C9B1173-DE50-916D-CD95-0173B7882EFE}"/>
              </a:ext>
            </a:extLst>
          </p:cNvPr>
          <p:cNvSpPr>
            <a:spLocks noGrp="1"/>
          </p:cNvSpPr>
          <p:nvPr>
            <p:ph type="ftr" sz="quarter" idx="11"/>
          </p:nvPr>
        </p:nvSpPr>
        <p:spPr/>
        <p:txBody>
          <a:bodyPr/>
          <a:lstStyle/>
          <a:p>
            <a:r>
              <a:rPr lang="en-US"/>
              <a:t>Shreyash Bhardwaj</a:t>
            </a:r>
            <a:endParaRPr lang="en-US" dirty="0"/>
          </a:p>
        </p:txBody>
      </p:sp>
    </p:spTree>
    <p:extLst>
      <p:ext uri="{BB962C8B-B14F-4D97-AF65-F5344CB8AC3E}">
        <p14:creationId xmlns:p14="http://schemas.microsoft.com/office/powerpoint/2010/main" val="3289437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E7BB7BB-8CD9-F03E-55D5-D27DF0BA5585}"/>
              </a:ext>
            </a:extLst>
          </p:cNvPr>
          <p:cNvSpPr>
            <a:spLocks noGrp="1"/>
          </p:cNvSpPr>
          <p:nvPr>
            <p:ph idx="1"/>
          </p:nvPr>
        </p:nvSpPr>
        <p:spPr>
          <a:xfrm>
            <a:off x="430306" y="652889"/>
            <a:ext cx="11534670" cy="1285469"/>
          </a:xfrm>
        </p:spPr>
        <p:txBody>
          <a:bodyPr>
            <a:noAutofit/>
          </a:bodyPr>
          <a:lstStyle/>
          <a:p>
            <a:pPr algn="just"/>
            <a:r>
              <a:rPr lang="en-IN" sz="2600" b="1" dirty="0">
                <a:latin typeface="Times New Roman" panose="02020603050405020304" pitchFamily="18" charset="0"/>
                <a:cs typeface="Times New Roman" panose="02020603050405020304" pitchFamily="18" charset="0"/>
              </a:rPr>
              <a:t>CPU Bound Operation</a:t>
            </a:r>
            <a:endParaRPr lang="en-US" sz="2600" b="1" dirty="0">
              <a:latin typeface="Times New Roman" panose="02020603050405020304" pitchFamily="18" charset="0"/>
              <a:ea typeface="Calibri" panose="020F0502020204030204" pitchFamily="34" charset="0"/>
            </a:endParaRPr>
          </a:p>
          <a:p>
            <a:pPr lvl="1" algn="just"/>
            <a:r>
              <a:rPr lang="en-US" sz="1700" dirty="0">
                <a:latin typeface="Times New Roman" panose="02020603050405020304" pitchFamily="18" charset="0"/>
                <a:ea typeface="Calibri" panose="020F0502020204030204" pitchFamily="34" charset="0"/>
              </a:rPr>
              <a:t>A CPU-bound operation relies heavily on the processing power of the CPU for execution. Its performance is primarily limited by the speed and capabilities of the CPU, rather than other system resources like memory, disk I/O, or network bandwidth. Examples : Mathematical Calculation, Image and Video Processing, Compilation etc.</a:t>
            </a:r>
          </a:p>
          <a:p>
            <a:pPr marL="377886" lvl="1" indent="0" algn="just">
              <a:buNone/>
            </a:pPr>
            <a:endParaRPr lang="en-IN" sz="1700"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B5FCD6C2-0540-B5BD-CE20-E98FDEF580A8}"/>
              </a:ext>
            </a:extLst>
          </p:cNvPr>
          <p:cNvPicPr>
            <a:picLocks noChangeAspect="1"/>
          </p:cNvPicPr>
          <p:nvPr/>
        </p:nvPicPr>
        <p:blipFill>
          <a:blip r:embed="rId3"/>
          <a:stretch>
            <a:fillRect/>
          </a:stretch>
        </p:blipFill>
        <p:spPr>
          <a:xfrm>
            <a:off x="611837" y="1902593"/>
            <a:ext cx="5244676" cy="3991428"/>
          </a:xfrm>
          <a:prstGeom prst="rect">
            <a:avLst/>
          </a:prstGeom>
        </p:spPr>
      </p:pic>
      <p:pic>
        <p:nvPicPr>
          <p:cNvPr id="2" name="Picture 1">
            <a:extLst>
              <a:ext uri="{FF2B5EF4-FFF2-40B4-BE49-F238E27FC236}">
                <a16:creationId xmlns:a16="http://schemas.microsoft.com/office/drawing/2014/main" id="{2C7876C4-95F0-5339-893C-8CD894CA97B5}"/>
              </a:ext>
            </a:extLst>
          </p:cNvPr>
          <p:cNvPicPr>
            <a:picLocks noChangeAspect="1"/>
          </p:cNvPicPr>
          <p:nvPr/>
        </p:nvPicPr>
        <p:blipFill>
          <a:blip r:embed="rId4"/>
          <a:stretch>
            <a:fillRect/>
          </a:stretch>
        </p:blipFill>
        <p:spPr>
          <a:xfrm>
            <a:off x="6648582" y="1899177"/>
            <a:ext cx="5244676" cy="3991427"/>
          </a:xfrm>
          <a:prstGeom prst="rect">
            <a:avLst/>
          </a:prstGeom>
        </p:spPr>
      </p:pic>
      <p:sp>
        <p:nvSpPr>
          <p:cNvPr id="6" name="Content Placeholder 2">
            <a:extLst>
              <a:ext uri="{FF2B5EF4-FFF2-40B4-BE49-F238E27FC236}">
                <a16:creationId xmlns:a16="http://schemas.microsoft.com/office/drawing/2014/main" id="{2F9165D8-FA3A-BEC0-D81F-21159898B929}"/>
              </a:ext>
            </a:extLst>
          </p:cNvPr>
          <p:cNvSpPr txBox="1">
            <a:spLocks/>
          </p:cNvSpPr>
          <p:nvPr/>
        </p:nvSpPr>
        <p:spPr>
          <a:xfrm>
            <a:off x="611837" y="5890604"/>
            <a:ext cx="4546123" cy="437137"/>
          </a:xfrm>
          <a:prstGeom prst="rect">
            <a:avLst/>
          </a:prstGeom>
        </p:spPr>
        <p:txBody>
          <a:bodyPr vert="horz" lIns="91440" tIns="45720" rIns="91440" bIns="45720" rtlCol="0">
            <a:noAutofit/>
          </a:bodyPr>
          <a:lstStyle>
            <a:lvl1pPr marL="274320" indent="-228600" algn="l" defTabSz="914400" rtl="0" eaLnBrk="1" latinLnBrk="0" hangingPunct="1">
              <a:lnSpc>
                <a:spcPct val="90000"/>
              </a:lnSpc>
              <a:spcBef>
                <a:spcPts val="1800"/>
              </a:spcBef>
              <a:buClr>
                <a:schemeClr val="accent1"/>
              </a:buClr>
              <a:buFont typeface="Arial" pitchFamily="34" charset="0"/>
              <a:buChar char="•"/>
              <a:defRPr sz="2000" kern="1200">
                <a:solidFill>
                  <a:schemeClr val="tx1"/>
                </a:solidFill>
                <a:latin typeface="+mn-lt"/>
                <a:ea typeface="+mn-ea"/>
                <a:cs typeface="+mn-cs"/>
              </a:defRPr>
            </a:lvl1pPr>
            <a:lvl2pPr marL="594360" indent="-228600" algn="l" defTabSz="914400" rtl="0" eaLnBrk="1" latinLnBrk="0" hangingPunct="1">
              <a:lnSpc>
                <a:spcPct val="90000"/>
              </a:lnSpc>
              <a:spcBef>
                <a:spcPts val="1000"/>
              </a:spcBef>
              <a:buClr>
                <a:schemeClr val="accent1"/>
              </a:buClr>
              <a:buFont typeface="Arial" pitchFamily="34" charset="0"/>
              <a:buChar char="•"/>
              <a:defRPr sz="1800" kern="1200">
                <a:solidFill>
                  <a:schemeClr val="tx1"/>
                </a:solidFill>
                <a:latin typeface="+mn-lt"/>
                <a:ea typeface="+mn-ea"/>
                <a:cs typeface="+mn-cs"/>
              </a:defRPr>
            </a:lvl2pPr>
            <a:lvl3pPr marL="914400" indent="-228600" algn="l" defTabSz="914400" rtl="0" eaLnBrk="1" latinLnBrk="0" hangingPunct="1">
              <a:lnSpc>
                <a:spcPct val="90000"/>
              </a:lnSpc>
              <a:spcBef>
                <a:spcPts val="800"/>
              </a:spcBef>
              <a:buClr>
                <a:schemeClr val="accent1"/>
              </a:buClr>
              <a:buFont typeface="Arial" pitchFamily="34" charset="0"/>
              <a:buChar char="•"/>
              <a:defRPr sz="1600" kern="1200">
                <a:solidFill>
                  <a:schemeClr val="tx1"/>
                </a:solidFill>
                <a:latin typeface="+mn-lt"/>
                <a:ea typeface="+mn-ea"/>
                <a:cs typeface="+mn-cs"/>
              </a:defRPr>
            </a:lvl3pPr>
            <a:lvl4pPr marL="1234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4pPr>
            <a:lvl5pPr marL="155448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5pPr>
            <a:lvl6pPr marL="182880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6pPr>
            <a:lvl7pPr marL="210312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7pPr>
            <a:lvl8pPr marL="2377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8pPr>
            <a:lvl9pPr marL="2423160" indent="0" algn="l" defTabSz="914400" rtl="0" eaLnBrk="1" latinLnBrk="0" hangingPunct="1">
              <a:lnSpc>
                <a:spcPct val="90000"/>
              </a:lnSpc>
              <a:spcBef>
                <a:spcPts val="800"/>
              </a:spcBef>
              <a:buClr>
                <a:schemeClr val="accent1"/>
              </a:buClr>
              <a:buFont typeface="Arial" pitchFamily="34" charset="0"/>
              <a:buNone/>
              <a:defRPr sz="1400" kern="1200">
                <a:solidFill>
                  <a:schemeClr val="tx1"/>
                </a:solidFill>
                <a:latin typeface="+mn-lt"/>
                <a:ea typeface="+mn-ea"/>
                <a:cs typeface="+mn-cs"/>
              </a:defRPr>
            </a:lvl9pPr>
          </a:lstStyle>
          <a:p>
            <a:pPr marL="45720" indent="0" algn="ctr">
              <a:buNone/>
            </a:pPr>
            <a:r>
              <a:rPr lang="en-IN" sz="2400" b="1" dirty="0">
                <a:latin typeface="Times New Roman" panose="02020603050405020304" pitchFamily="18" charset="0"/>
                <a:cs typeface="Times New Roman" panose="02020603050405020304" pitchFamily="18" charset="0"/>
              </a:rPr>
              <a:t>Program 1: One Second Delay</a:t>
            </a:r>
            <a:endParaRPr lang="en-US" sz="2400" b="1" dirty="0">
              <a:latin typeface="Times New Roman" panose="02020603050405020304" pitchFamily="18" charset="0"/>
              <a:ea typeface="Calibri" panose="020F0502020204030204" pitchFamily="34" charset="0"/>
            </a:endParaRPr>
          </a:p>
        </p:txBody>
      </p:sp>
      <p:sp>
        <p:nvSpPr>
          <p:cNvPr id="7" name="Content Placeholder 2">
            <a:extLst>
              <a:ext uri="{FF2B5EF4-FFF2-40B4-BE49-F238E27FC236}">
                <a16:creationId xmlns:a16="http://schemas.microsoft.com/office/drawing/2014/main" id="{617BBD76-2E3D-250B-7F55-CCC175E3557B}"/>
              </a:ext>
            </a:extLst>
          </p:cNvPr>
          <p:cNvSpPr txBox="1">
            <a:spLocks/>
          </p:cNvSpPr>
          <p:nvPr/>
        </p:nvSpPr>
        <p:spPr>
          <a:xfrm>
            <a:off x="6997858" y="5890604"/>
            <a:ext cx="4546123" cy="437137"/>
          </a:xfrm>
          <a:prstGeom prst="rect">
            <a:avLst/>
          </a:prstGeom>
        </p:spPr>
        <p:txBody>
          <a:bodyPr vert="horz" lIns="91440" tIns="45720" rIns="91440" bIns="45720" rtlCol="0">
            <a:noAutofit/>
          </a:bodyPr>
          <a:lstStyle>
            <a:lvl1pPr marL="274320" indent="-228600" algn="l" defTabSz="914400" rtl="0" eaLnBrk="1" latinLnBrk="0" hangingPunct="1">
              <a:lnSpc>
                <a:spcPct val="90000"/>
              </a:lnSpc>
              <a:spcBef>
                <a:spcPts val="1800"/>
              </a:spcBef>
              <a:buClr>
                <a:schemeClr val="accent1"/>
              </a:buClr>
              <a:buFont typeface="Arial" pitchFamily="34" charset="0"/>
              <a:buChar char="•"/>
              <a:defRPr sz="2000" kern="1200">
                <a:solidFill>
                  <a:schemeClr val="tx1"/>
                </a:solidFill>
                <a:latin typeface="+mn-lt"/>
                <a:ea typeface="+mn-ea"/>
                <a:cs typeface="+mn-cs"/>
              </a:defRPr>
            </a:lvl1pPr>
            <a:lvl2pPr marL="594360" indent="-228600" algn="l" defTabSz="914400" rtl="0" eaLnBrk="1" latinLnBrk="0" hangingPunct="1">
              <a:lnSpc>
                <a:spcPct val="90000"/>
              </a:lnSpc>
              <a:spcBef>
                <a:spcPts val="1000"/>
              </a:spcBef>
              <a:buClr>
                <a:schemeClr val="accent1"/>
              </a:buClr>
              <a:buFont typeface="Arial" pitchFamily="34" charset="0"/>
              <a:buChar char="•"/>
              <a:defRPr sz="1800" kern="1200">
                <a:solidFill>
                  <a:schemeClr val="tx1"/>
                </a:solidFill>
                <a:latin typeface="+mn-lt"/>
                <a:ea typeface="+mn-ea"/>
                <a:cs typeface="+mn-cs"/>
              </a:defRPr>
            </a:lvl2pPr>
            <a:lvl3pPr marL="914400" indent="-228600" algn="l" defTabSz="914400" rtl="0" eaLnBrk="1" latinLnBrk="0" hangingPunct="1">
              <a:lnSpc>
                <a:spcPct val="90000"/>
              </a:lnSpc>
              <a:spcBef>
                <a:spcPts val="800"/>
              </a:spcBef>
              <a:buClr>
                <a:schemeClr val="accent1"/>
              </a:buClr>
              <a:buFont typeface="Arial" pitchFamily="34" charset="0"/>
              <a:buChar char="•"/>
              <a:defRPr sz="1600" kern="1200">
                <a:solidFill>
                  <a:schemeClr val="tx1"/>
                </a:solidFill>
                <a:latin typeface="+mn-lt"/>
                <a:ea typeface="+mn-ea"/>
                <a:cs typeface="+mn-cs"/>
              </a:defRPr>
            </a:lvl3pPr>
            <a:lvl4pPr marL="1234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4pPr>
            <a:lvl5pPr marL="155448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5pPr>
            <a:lvl6pPr marL="182880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6pPr>
            <a:lvl7pPr marL="210312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7pPr>
            <a:lvl8pPr marL="2377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8pPr>
            <a:lvl9pPr marL="2423160" indent="0" algn="l" defTabSz="914400" rtl="0" eaLnBrk="1" latinLnBrk="0" hangingPunct="1">
              <a:lnSpc>
                <a:spcPct val="90000"/>
              </a:lnSpc>
              <a:spcBef>
                <a:spcPts val="800"/>
              </a:spcBef>
              <a:buClr>
                <a:schemeClr val="accent1"/>
              </a:buClr>
              <a:buFont typeface="Arial" pitchFamily="34" charset="0"/>
              <a:buNone/>
              <a:defRPr sz="1400" kern="1200">
                <a:solidFill>
                  <a:schemeClr val="tx1"/>
                </a:solidFill>
                <a:latin typeface="+mn-lt"/>
                <a:ea typeface="+mn-ea"/>
                <a:cs typeface="+mn-cs"/>
              </a:defRPr>
            </a:lvl9pPr>
          </a:lstStyle>
          <a:p>
            <a:pPr marL="45720" indent="0" algn="ctr">
              <a:buNone/>
            </a:pPr>
            <a:r>
              <a:rPr lang="en-IN" sz="2400" b="1" dirty="0">
                <a:latin typeface="Times New Roman" panose="02020603050405020304" pitchFamily="18" charset="0"/>
                <a:cs typeface="Times New Roman" panose="02020603050405020304" pitchFamily="18" charset="0"/>
              </a:rPr>
              <a:t>Program 2: Fibonacci Sequence</a:t>
            </a:r>
            <a:endParaRPr lang="en-US" sz="2400" b="1" dirty="0">
              <a:latin typeface="Times New Roman" panose="02020603050405020304" pitchFamily="18" charset="0"/>
              <a:ea typeface="Calibri" panose="020F0502020204030204" pitchFamily="34" charset="0"/>
            </a:endParaRPr>
          </a:p>
        </p:txBody>
      </p:sp>
      <p:sp>
        <p:nvSpPr>
          <p:cNvPr id="5" name="Footer Placeholder 4">
            <a:extLst>
              <a:ext uri="{FF2B5EF4-FFF2-40B4-BE49-F238E27FC236}">
                <a16:creationId xmlns:a16="http://schemas.microsoft.com/office/drawing/2014/main" id="{EC2BF862-63AD-8780-A8E8-C3A136DF2587}"/>
              </a:ext>
            </a:extLst>
          </p:cNvPr>
          <p:cNvSpPr>
            <a:spLocks noGrp="1"/>
          </p:cNvSpPr>
          <p:nvPr>
            <p:ph type="ftr" sz="quarter" idx="11"/>
          </p:nvPr>
        </p:nvSpPr>
        <p:spPr/>
        <p:txBody>
          <a:bodyPr/>
          <a:lstStyle/>
          <a:p>
            <a:r>
              <a:rPr lang="en-US"/>
              <a:t>Shreyash Bhardwaj</a:t>
            </a:r>
            <a:endParaRPr lang="en-US" dirty="0"/>
          </a:p>
        </p:txBody>
      </p:sp>
      <p:sp>
        <p:nvSpPr>
          <p:cNvPr id="8" name="Title 1">
            <a:extLst>
              <a:ext uri="{FF2B5EF4-FFF2-40B4-BE49-F238E27FC236}">
                <a16:creationId xmlns:a16="http://schemas.microsoft.com/office/drawing/2014/main" id="{18583EAE-5EC5-8730-9A47-0B9B04B63973}"/>
              </a:ext>
            </a:extLst>
          </p:cNvPr>
          <p:cNvSpPr>
            <a:spLocks noGrp="1"/>
          </p:cNvSpPr>
          <p:nvPr>
            <p:ph type="title"/>
          </p:nvPr>
        </p:nvSpPr>
        <p:spPr>
          <a:xfrm>
            <a:off x="1397041" y="130709"/>
            <a:ext cx="9601200" cy="564776"/>
          </a:xfrm>
        </p:spPr>
        <p:txBody>
          <a:bodyPr/>
          <a:lstStyle/>
          <a:p>
            <a:pPr algn="ctr"/>
            <a:r>
              <a:rPr lang="en-IN" dirty="0">
                <a:latin typeface="Times New Roman" panose="02020603050405020304" pitchFamily="18" charset="0"/>
                <a:cs typeface="Times New Roman" panose="02020603050405020304" pitchFamily="18" charset="0"/>
              </a:rPr>
              <a:t>RESULTS AND ANALYSIS</a:t>
            </a:r>
          </a:p>
        </p:txBody>
      </p:sp>
    </p:spTree>
    <p:extLst>
      <p:ext uri="{BB962C8B-B14F-4D97-AF65-F5344CB8AC3E}">
        <p14:creationId xmlns:p14="http://schemas.microsoft.com/office/powerpoint/2010/main" val="3204502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960CAFB-C919-C6E0-114F-E3C7208F2129}"/>
              </a:ext>
            </a:extLst>
          </p:cNvPr>
          <p:cNvSpPr>
            <a:spLocks noGrp="1"/>
          </p:cNvSpPr>
          <p:nvPr>
            <p:ph idx="1"/>
          </p:nvPr>
        </p:nvSpPr>
        <p:spPr>
          <a:xfrm>
            <a:off x="201706" y="342785"/>
            <a:ext cx="11788588" cy="1324650"/>
          </a:xfrm>
        </p:spPr>
        <p:txBody>
          <a:bodyPr>
            <a:normAutofit/>
          </a:bodyPr>
          <a:lstStyle/>
          <a:p>
            <a:pPr algn="just"/>
            <a:r>
              <a:rPr lang="en-IN" sz="2600" b="1" kern="100" dirty="0">
                <a:latin typeface="Times New Roman" panose="02020603050405020304" pitchFamily="18" charset="0"/>
                <a:ea typeface="Calibri" panose="020F0502020204030204" pitchFamily="34" charset="0"/>
                <a:cs typeface="Times New Roman" panose="02020603050405020304" pitchFamily="18" charset="0"/>
              </a:rPr>
              <a:t>Data Processing</a:t>
            </a:r>
          </a:p>
          <a:p>
            <a:pPr lvl="1" algn="just"/>
            <a:r>
              <a:rPr lang="en-US" sz="1700" kern="100" dirty="0">
                <a:latin typeface="Times New Roman" panose="02020603050405020304" pitchFamily="18" charset="0"/>
                <a:ea typeface="Calibri" panose="020F0502020204030204" pitchFamily="34" charset="0"/>
                <a:cs typeface="Times New Roman" panose="02020603050405020304" pitchFamily="18" charset="0"/>
              </a:rPr>
              <a:t>Data processing involves transforming raw data into actionable insights through operations such as organization, sorting, filtering, aggregation, analysis, and summarization. To determine the most appropriate paradigm for these tasks, two separate code implementations were developed for comparison.</a:t>
            </a:r>
          </a:p>
          <a:p>
            <a:pPr marL="377886" lvl="1" indent="0" algn="just">
              <a:buNone/>
            </a:pPr>
            <a:endParaRPr lang="en-IN" kern="100" dirty="0">
              <a:latin typeface="Times New Roman" panose="02020603050405020304" pitchFamily="18" charset="0"/>
              <a:ea typeface="Calibri" panose="020F0502020204030204" pitchFamily="34" charset="0"/>
              <a:cs typeface="Times New Roman" panose="02020603050405020304" pitchFamily="18" charset="0"/>
            </a:endParaRPr>
          </a:p>
          <a:p>
            <a:pPr marL="0" indent="0" algn="just">
              <a:buNone/>
            </a:pPr>
            <a:endParaRPr lang="en-IN"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EC61F545-646A-1105-6517-24F19205C9C9}"/>
              </a:ext>
            </a:extLst>
          </p:cNvPr>
          <p:cNvPicPr>
            <a:picLocks noChangeAspect="1"/>
          </p:cNvPicPr>
          <p:nvPr/>
        </p:nvPicPr>
        <p:blipFill>
          <a:blip r:embed="rId3"/>
          <a:stretch>
            <a:fillRect/>
          </a:stretch>
        </p:blipFill>
        <p:spPr>
          <a:xfrm>
            <a:off x="201706" y="1699971"/>
            <a:ext cx="5243415" cy="3977007"/>
          </a:xfrm>
          <a:prstGeom prst="rect">
            <a:avLst/>
          </a:prstGeom>
        </p:spPr>
      </p:pic>
      <p:pic>
        <p:nvPicPr>
          <p:cNvPr id="2" name="Picture 1">
            <a:extLst>
              <a:ext uri="{FF2B5EF4-FFF2-40B4-BE49-F238E27FC236}">
                <a16:creationId xmlns:a16="http://schemas.microsoft.com/office/drawing/2014/main" id="{8B3A7010-775C-112C-2BA2-E42820D8A5DC}"/>
              </a:ext>
            </a:extLst>
          </p:cNvPr>
          <p:cNvPicPr>
            <a:picLocks noChangeAspect="1"/>
          </p:cNvPicPr>
          <p:nvPr/>
        </p:nvPicPr>
        <p:blipFill>
          <a:blip r:embed="rId4"/>
          <a:stretch>
            <a:fillRect/>
          </a:stretch>
        </p:blipFill>
        <p:spPr>
          <a:xfrm>
            <a:off x="6523497" y="1699971"/>
            <a:ext cx="5270920" cy="4009543"/>
          </a:xfrm>
          <a:prstGeom prst="rect">
            <a:avLst/>
          </a:prstGeom>
        </p:spPr>
      </p:pic>
      <p:sp>
        <p:nvSpPr>
          <p:cNvPr id="5" name="Content Placeholder 2">
            <a:extLst>
              <a:ext uri="{FF2B5EF4-FFF2-40B4-BE49-F238E27FC236}">
                <a16:creationId xmlns:a16="http://schemas.microsoft.com/office/drawing/2014/main" id="{153132D2-BF49-FF03-5121-7D04708066CF}"/>
              </a:ext>
            </a:extLst>
          </p:cNvPr>
          <p:cNvSpPr txBox="1">
            <a:spLocks/>
          </p:cNvSpPr>
          <p:nvPr/>
        </p:nvSpPr>
        <p:spPr>
          <a:xfrm>
            <a:off x="201706" y="5804431"/>
            <a:ext cx="5243415" cy="437137"/>
          </a:xfrm>
          <a:prstGeom prst="rect">
            <a:avLst/>
          </a:prstGeom>
        </p:spPr>
        <p:txBody>
          <a:bodyPr vert="horz" lIns="91440" tIns="45720" rIns="91440" bIns="45720" rtlCol="0">
            <a:noAutofit/>
          </a:bodyPr>
          <a:lstStyle>
            <a:lvl1pPr marL="274320" indent="-228600" algn="l" defTabSz="914400" rtl="0" eaLnBrk="1" latinLnBrk="0" hangingPunct="1">
              <a:lnSpc>
                <a:spcPct val="90000"/>
              </a:lnSpc>
              <a:spcBef>
                <a:spcPts val="1800"/>
              </a:spcBef>
              <a:buClr>
                <a:schemeClr val="accent1"/>
              </a:buClr>
              <a:buFont typeface="Arial" pitchFamily="34" charset="0"/>
              <a:buChar char="•"/>
              <a:defRPr sz="2000" kern="1200">
                <a:solidFill>
                  <a:schemeClr val="tx1"/>
                </a:solidFill>
                <a:latin typeface="+mn-lt"/>
                <a:ea typeface="+mn-ea"/>
                <a:cs typeface="+mn-cs"/>
              </a:defRPr>
            </a:lvl1pPr>
            <a:lvl2pPr marL="594360" indent="-228600" algn="l" defTabSz="914400" rtl="0" eaLnBrk="1" latinLnBrk="0" hangingPunct="1">
              <a:lnSpc>
                <a:spcPct val="90000"/>
              </a:lnSpc>
              <a:spcBef>
                <a:spcPts val="1000"/>
              </a:spcBef>
              <a:buClr>
                <a:schemeClr val="accent1"/>
              </a:buClr>
              <a:buFont typeface="Arial" pitchFamily="34" charset="0"/>
              <a:buChar char="•"/>
              <a:defRPr sz="1800" kern="1200">
                <a:solidFill>
                  <a:schemeClr val="tx1"/>
                </a:solidFill>
                <a:latin typeface="+mn-lt"/>
                <a:ea typeface="+mn-ea"/>
                <a:cs typeface="+mn-cs"/>
              </a:defRPr>
            </a:lvl2pPr>
            <a:lvl3pPr marL="914400" indent="-228600" algn="l" defTabSz="914400" rtl="0" eaLnBrk="1" latinLnBrk="0" hangingPunct="1">
              <a:lnSpc>
                <a:spcPct val="90000"/>
              </a:lnSpc>
              <a:spcBef>
                <a:spcPts val="800"/>
              </a:spcBef>
              <a:buClr>
                <a:schemeClr val="accent1"/>
              </a:buClr>
              <a:buFont typeface="Arial" pitchFamily="34" charset="0"/>
              <a:buChar char="•"/>
              <a:defRPr sz="1600" kern="1200">
                <a:solidFill>
                  <a:schemeClr val="tx1"/>
                </a:solidFill>
                <a:latin typeface="+mn-lt"/>
                <a:ea typeface="+mn-ea"/>
                <a:cs typeface="+mn-cs"/>
              </a:defRPr>
            </a:lvl3pPr>
            <a:lvl4pPr marL="1234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4pPr>
            <a:lvl5pPr marL="155448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5pPr>
            <a:lvl6pPr marL="182880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6pPr>
            <a:lvl7pPr marL="210312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7pPr>
            <a:lvl8pPr marL="2377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8pPr>
            <a:lvl9pPr marL="2423160" indent="0" algn="l" defTabSz="914400" rtl="0" eaLnBrk="1" latinLnBrk="0" hangingPunct="1">
              <a:lnSpc>
                <a:spcPct val="90000"/>
              </a:lnSpc>
              <a:spcBef>
                <a:spcPts val="800"/>
              </a:spcBef>
              <a:buClr>
                <a:schemeClr val="accent1"/>
              </a:buClr>
              <a:buFont typeface="Arial" pitchFamily="34" charset="0"/>
              <a:buNone/>
              <a:defRPr sz="1400" kern="1200">
                <a:solidFill>
                  <a:schemeClr val="tx1"/>
                </a:solidFill>
                <a:latin typeface="+mn-lt"/>
                <a:ea typeface="+mn-ea"/>
                <a:cs typeface="+mn-cs"/>
              </a:defRPr>
            </a:lvl9pPr>
          </a:lstStyle>
          <a:p>
            <a:pPr marL="45720" indent="0" algn="just">
              <a:buNone/>
            </a:pPr>
            <a:r>
              <a:rPr lang="en-IN" sz="2400" b="1" dirty="0">
                <a:latin typeface="Times New Roman" panose="02020603050405020304" pitchFamily="18" charset="0"/>
                <a:cs typeface="Times New Roman" panose="02020603050405020304" pitchFamily="18" charset="0"/>
              </a:rPr>
              <a:t>Program 1: Multiplication Operation </a:t>
            </a:r>
            <a:endParaRPr lang="en-US" sz="2400" b="1" dirty="0">
              <a:latin typeface="Times New Roman" panose="02020603050405020304" pitchFamily="18" charset="0"/>
              <a:ea typeface="Calibri" panose="020F0502020204030204" pitchFamily="34" charset="0"/>
            </a:endParaRPr>
          </a:p>
        </p:txBody>
      </p:sp>
      <p:sp>
        <p:nvSpPr>
          <p:cNvPr id="6" name="Content Placeholder 2">
            <a:extLst>
              <a:ext uri="{FF2B5EF4-FFF2-40B4-BE49-F238E27FC236}">
                <a16:creationId xmlns:a16="http://schemas.microsoft.com/office/drawing/2014/main" id="{03597991-5305-7C5B-12AE-7A689D636274}"/>
              </a:ext>
            </a:extLst>
          </p:cNvPr>
          <p:cNvSpPr txBox="1">
            <a:spLocks/>
          </p:cNvSpPr>
          <p:nvPr/>
        </p:nvSpPr>
        <p:spPr>
          <a:xfrm>
            <a:off x="6523497" y="5804431"/>
            <a:ext cx="5270920" cy="437137"/>
          </a:xfrm>
          <a:prstGeom prst="rect">
            <a:avLst/>
          </a:prstGeom>
        </p:spPr>
        <p:txBody>
          <a:bodyPr vert="horz" lIns="91440" tIns="45720" rIns="91440" bIns="45720" rtlCol="0">
            <a:noAutofit/>
          </a:bodyPr>
          <a:lstStyle>
            <a:lvl1pPr marL="274320" indent="-228600" algn="l" defTabSz="914400" rtl="0" eaLnBrk="1" latinLnBrk="0" hangingPunct="1">
              <a:lnSpc>
                <a:spcPct val="90000"/>
              </a:lnSpc>
              <a:spcBef>
                <a:spcPts val="1800"/>
              </a:spcBef>
              <a:buClr>
                <a:schemeClr val="accent1"/>
              </a:buClr>
              <a:buFont typeface="Arial" pitchFamily="34" charset="0"/>
              <a:buChar char="•"/>
              <a:defRPr sz="2000" kern="1200">
                <a:solidFill>
                  <a:schemeClr val="tx1"/>
                </a:solidFill>
                <a:latin typeface="+mn-lt"/>
                <a:ea typeface="+mn-ea"/>
                <a:cs typeface="+mn-cs"/>
              </a:defRPr>
            </a:lvl1pPr>
            <a:lvl2pPr marL="594360" indent="-228600" algn="l" defTabSz="914400" rtl="0" eaLnBrk="1" latinLnBrk="0" hangingPunct="1">
              <a:lnSpc>
                <a:spcPct val="90000"/>
              </a:lnSpc>
              <a:spcBef>
                <a:spcPts val="1000"/>
              </a:spcBef>
              <a:buClr>
                <a:schemeClr val="accent1"/>
              </a:buClr>
              <a:buFont typeface="Arial" pitchFamily="34" charset="0"/>
              <a:buChar char="•"/>
              <a:defRPr sz="1800" kern="1200">
                <a:solidFill>
                  <a:schemeClr val="tx1"/>
                </a:solidFill>
                <a:latin typeface="+mn-lt"/>
                <a:ea typeface="+mn-ea"/>
                <a:cs typeface="+mn-cs"/>
              </a:defRPr>
            </a:lvl2pPr>
            <a:lvl3pPr marL="914400" indent="-228600" algn="l" defTabSz="914400" rtl="0" eaLnBrk="1" latinLnBrk="0" hangingPunct="1">
              <a:lnSpc>
                <a:spcPct val="90000"/>
              </a:lnSpc>
              <a:spcBef>
                <a:spcPts val="800"/>
              </a:spcBef>
              <a:buClr>
                <a:schemeClr val="accent1"/>
              </a:buClr>
              <a:buFont typeface="Arial" pitchFamily="34" charset="0"/>
              <a:buChar char="•"/>
              <a:defRPr sz="1600" kern="1200">
                <a:solidFill>
                  <a:schemeClr val="tx1"/>
                </a:solidFill>
                <a:latin typeface="+mn-lt"/>
                <a:ea typeface="+mn-ea"/>
                <a:cs typeface="+mn-cs"/>
              </a:defRPr>
            </a:lvl3pPr>
            <a:lvl4pPr marL="1234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4pPr>
            <a:lvl5pPr marL="155448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5pPr>
            <a:lvl6pPr marL="182880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6pPr>
            <a:lvl7pPr marL="210312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7pPr>
            <a:lvl8pPr marL="2377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8pPr>
            <a:lvl9pPr marL="2423160" indent="0" algn="l" defTabSz="914400" rtl="0" eaLnBrk="1" latinLnBrk="0" hangingPunct="1">
              <a:lnSpc>
                <a:spcPct val="90000"/>
              </a:lnSpc>
              <a:spcBef>
                <a:spcPts val="800"/>
              </a:spcBef>
              <a:buClr>
                <a:schemeClr val="accent1"/>
              </a:buClr>
              <a:buFont typeface="Arial" pitchFamily="34" charset="0"/>
              <a:buNone/>
              <a:defRPr sz="1400" kern="1200">
                <a:solidFill>
                  <a:schemeClr val="tx1"/>
                </a:solidFill>
                <a:latin typeface="+mn-lt"/>
                <a:ea typeface="+mn-ea"/>
                <a:cs typeface="+mn-cs"/>
              </a:defRPr>
            </a:lvl9pPr>
          </a:lstStyle>
          <a:p>
            <a:pPr marL="45720" indent="0" algn="ctr">
              <a:buNone/>
            </a:pPr>
            <a:r>
              <a:rPr lang="en-IN" sz="2400" b="1" dirty="0">
                <a:latin typeface="Times New Roman" panose="02020603050405020304" pitchFamily="18" charset="0"/>
                <a:cs typeface="Times New Roman" panose="02020603050405020304" pitchFamily="18" charset="0"/>
              </a:rPr>
              <a:t>Program 2: Square Root from Dataset</a:t>
            </a:r>
            <a:endParaRPr lang="en-US" sz="2400" b="1" dirty="0">
              <a:latin typeface="Times New Roman" panose="02020603050405020304" pitchFamily="18" charset="0"/>
              <a:ea typeface="Calibri" panose="020F0502020204030204" pitchFamily="34" charset="0"/>
            </a:endParaRPr>
          </a:p>
        </p:txBody>
      </p:sp>
      <p:sp>
        <p:nvSpPr>
          <p:cNvPr id="7" name="Footer Placeholder 6">
            <a:extLst>
              <a:ext uri="{FF2B5EF4-FFF2-40B4-BE49-F238E27FC236}">
                <a16:creationId xmlns:a16="http://schemas.microsoft.com/office/drawing/2014/main" id="{EF579CC9-C304-AC18-3D2A-36E06D187933}"/>
              </a:ext>
            </a:extLst>
          </p:cNvPr>
          <p:cNvSpPr>
            <a:spLocks noGrp="1"/>
          </p:cNvSpPr>
          <p:nvPr>
            <p:ph type="ftr" sz="quarter" idx="11"/>
          </p:nvPr>
        </p:nvSpPr>
        <p:spPr/>
        <p:txBody>
          <a:bodyPr/>
          <a:lstStyle/>
          <a:p>
            <a:r>
              <a:rPr lang="en-US"/>
              <a:t>Shreyash Bhardwaj</a:t>
            </a:r>
            <a:endParaRPr lang="en-US" dirty="0"/>
          </a:p>
        </p:txBody>
      </p:sp>
    </p:spTree>
    <p:extLst>
      <p:ext uri="{BB962C8B-B14F-4D97-AF65-F5344CB8AC3E}">
        <p14:creationId xmlns:p14="http://schemas.microsoft.com/office/powerpoint/2010/main" val="2538291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7AE9647-0874-50EA-E75E-1EAEE75384BE}"/>
              </a:ext>
            </a:extLst>
          </p:cNvPr>
          <p:cNvSpPr>
            <a:spLocks noGrp="1"/>
          </p:cNvSpPr>
          <p:nvPr>
            <p:ph idx="1"/>
          </p:nvPr>
        </p:nvSpPr>
        <p:spPr>
          <a:xfrm>
            <a:off x="187004" y="424664"/>
            <a:ext cx="11465859" cy="1475854"/>
          </a:xfrm>
        </p:spPr>
        <p:txBody>
          <a:bodyPr>
            <a:normAutofit lnSpcReduction="10000"/>
          </a:bodyPr>
          <a:lstStyle/>
          <a:p>
            <a:pPr algn="just"/>
            <a:r>
              <a:rPr lang="en-IN" sz="2600" b="1" kern="100" dirty="0">
                <a:latin typeface="Times New Roman" panose="02020603050405020304" pitchFamily="18" charset="0"/>
                <a:ea typeface="Calibri" panose="020F0502020204030204" pitchFamily="34" charset="0"/>
                <a:cs typeface="Times New Roman" panose="02020603050405020304" pitchFamily="18" charset="0"/>
              </a:rPr>
              <a:t>IO-Bound Operation</a:t>
            </a:r>
            <a:endParaRPr lang="en-US" sz="2200" kern="100" dirty="0">
              <a:latin typeface="Times New Roman" panose="02020603050405020304" pitchFamily="18" charset="0"/>
              <a:ea typeface="Calibri" panose="020F0502020204030204" pitchFamily="34" charset="0"/>
              <a:cs typeface="Times New Roman" panose="02020603050405020304" pitchFamily="18" charset="0"/>
            </a:endParaRPr>
          </a:p>
          <a:p>
            <a:pPr lvl="1" algn="just"/>
            <a:r>
              <a:rPr lang="en-US" sz="1700" kern="100" dirty="0">
                <a:latin typeface="Times New Roman" panose="02020603050405020304" pitchFamily="18" charset="0"/>
                <a:ea typeface="Calibri" panose="020F0502020204030204" pitchFamily="34" charset="0"/>
                <a:cs typeface="Times New Roman" panose="02020603050405020304" pitchFamily="18" charset="0"/>
              </a:rPr>
              <a:t>An I/O-bound operation primarily waits for input/output operations to complete, rather than actively using the CPU for computation. This limitation is determined by the speed of input/output devices like disk drives, network connections, or user input/output interfaces. To identify the most suitable paradigm for handling such operations, two separate code implementations were created for comparison.</a:t>
            </a:r>
          </a:p>
          <a:p>
            <a:pPr marL="365760" lvl="1" indent="0" algn="just">
              <a:buNone/>
            </a:pPr>
            <a:endParaRPr lang="en-IN" sz="2200" kern="100" dirty="0">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4" name="Picture 3">
            <a:extLst>
              <a:ext uri="{FF2B5EF4-FFF2-40B4-BE49-F238E27FC236}">
                <a16:creationId xmlns:a16="http://schemas.microsoft.com/office/drawing/2014/main" id="{0A7510D3-74C9-3425-3D1A-70B9643316B5}"/>
              </a:ext>
            </a:extLst>
          </p:cNvPr>
          <p:cNvPicPr>
            <a:picLocks noChangeAspect="1"/>
          </p:cNvPicPr>
          <p:nvPr/>
        </p:nvPicPr>
        <p:blipFill>
          <a:blip r:embed="rId3"/>
          <a:stretch>
            <a:fillRect/>
          </a:stretch>
        </p:blipFill>
        <p:spPr>
          <a:xfrm>
            <a:off x="539137" y="1766048"/>
            <a:ext cx="4809333" cy="3953435"/>
          </a:xfrm>
          <a:prstGeom prst="rect">
            <a:avLst/>
          </a:prstGeom>
        </p:spPr>
      </p:pic>
      <p:pic>
        <p:nvPicPr>
          <p:cNvPr id="2" name="Picture 1">
            <a:extLst>
              <a:ext uri="{FF2B5EF4-FFF2-40B4-BE49-F238E27FC236}">
                <a16:creationId xmlns:a16="http://schemas.microsoft.com/office/drawing/2014/main" id="{48E80B71-B517-7A56-4200-3C1C5436A1BF}"/>
              </a:ext>
            </a:extLst>
          </p:cNvPr>
          <p:cNvPicPr>
            <a:picLocks noChangeAspect="1"/>
          </p:cNvPicPr>
          <p:nvPr/>
        </p:nvPicPr>
        <p:blipFill>
          <a:blip r:embed="rId4"/>
          <a:stretch>
            <a:fillRect/>
          </a:stretch>
        </p:blipFill>
        <p:spPr>
          <a:xfrm>
            <a:off x="6442552" y="1766048"/>
            <a:ext cx="5417751" cy="3953434"/>
          </a:xfrm>
          <a:prstGeom prst="rect">
            <a:avLst/>
          </a:prstGeom>
        </p:spPr>
      </p:pic>
      <p:sp>
        <p:nvSpPr>
          <p:cNvPr id="5" name="Content Placeholder 2">
            <a:extLst>
              <a:ext uri="{FF2B5EF4-FFF2-40B4-BE49-F238E27FC236}">
                <a16:creationId xmlns:a16="http://schemas.microsoft.com/office/drawing/2014/main" id="{DCAC998A-07FE-2A2B-3473-91183A399A79}"/>
              </a:ext>
            </a:extLst>
          </p:cNvPr>
          <p:cNvSpPr txBox="1">
            <a:spLocks/>
          </p:cNvSpPr>
          <p:nvPr/>
        </p:nvSpPr>
        <p:spPr>
          <a:xfrm>
            <a:off x="670741" y="5714783"/>
            <a:ext cx="4546123" cy="437137"/>
          </a:xfrm>
          <a:prstGeom prst="rect">
            <a:avLst/>
          </a:prstGeom>
        </p:spPr>
        <p:txBody>
          <a:bodyPr vert="horz" lIns="91440" tIns="45720" rIns="91440" bIns="45720" rtlCol="0">
            <a:noAutofit/>
          </a:bodyPr>
          <a:lstStyle>
            <a:lvl1pPr marL="274320" indent="-228600" algn="l" defTabSz="914400" rtl="0" eaLnBrk="1" latinLnBrk="0" hangingPunct="1">
              <a:lnSpc>
                <a:spcPct val="90000"/>
              </a:lnSpc>
              <a:spcBef>
                <a:spcPts val="1800"/>
              </a:spcBef>
              <a:buClr>
                <a:schemeClr val="accent1"/>
              </a:buClr>
              <a:buFont typeface="Arial" pitchFamily="34" charset="0"/>
              <a:buChar char="•"/>
              <a:defRPr sz="2000" kern="1200">
                <a:solidFill>
                  <a:schemeClr val="tx1"/>
                </a:solidFill>
                <a:latin typeface="+mn-lt"/>
                <a:ea typeface="+mn-ea"/>
                <a:cs typeface="+mn-cs"/>
              </a:defRPr>
            </a:lvl1pPr>
            <a:lvl2pPr marL="594360" indent="-228600" algn="l" defTabSz="914400" rtl="0" eaLnBrk="1" latinLnBrk="0" hangingPunct="1">
              <a:lnSpc>
                <a:spcPct val="90000"/>
              </a:lnSpc>
              <a:spcBef>
                <a:spcPts val="1000"/>
              </a:spcBef>
              <a:buClr>
                <a:schemeClr val="accent1"/>
              </a:buClr>
              <a:buFont typeface="Arial" pitchFamily="34" charset="0"/>
              <a:buChar char="•"/>
              <a:defRPr sz="1800" kern="1200">
                <a:solidFill>
                  <a:schemeClr val="tx1"/>
                </a:solidFill>
                <a:latin typeface="+mn-lt"/>
                <a:ea typeface="+mn-ea"/>
                <a:cs typeface="+mn-cs"/>
              </a:defRPr>
            </a:lvl2pPr>
            <a:lvl3pPr marL="914400" indent="-228600" algn="l" defTabSz="914400" rtl="0" eaLnBrk="1" latinLnBrk="0" hangingPunct="1">
              <a:lnSpc>
                <a:spcPct val="90000"/>
              </a:lnSpc>
              <a:spcBef>
                <a:spcPts val="800"/>
              </a:spcBef>
              <a:buClr>
                <a:schemeClr val="accent1"/>
              </a:buClr>
              <a:buFont typeface="Arial" pitchFamily="34" charset="0"/>
              <a:buChar char="•"/>
              <a:defRPr sz="1600" kern="1200">
                <a:solidFill>
                  <a:schemeClr val="tx1"/>
                </a:solidFill>
                <a:latin typeface="+mn-lt"/>
                <a:ea typeface="+mn-ea"/>
                <a:cs typeface="+mn-cs"/>
              </a:defRPr>
            </a:lvl3pPr>
            <a:lvl4pPr marL="1234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4pPr>
            <a:lvl5pPr marL="155448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5pPr>
            <a:lvl6pPr marL="182880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6pPr>
            <a:lvl7pPr marL="210312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7pPr>
            <a:lvl8pPr marL="2377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8pPr>
            <a:lvl9pPr marL="2423160" indent="0" algn="l" defTabSz="914400" rtl="0" eaLnBrk="1" latinLnBrk="0" hangingPunct="1">
              <a:lnSpc>
                <a:spcPct val="90000"/>
              </a:lnSpc>
              <a:spcBef>
                <a:spcPts val="800"/>
              </a:spcBef>
              <a:buClr>
                <a:schemeClr val="accent1"/>
              </a:buClr>
              <a:buFont typeface="Arial" pitchFamily="34" charset="0"/>
              <a:buNone/>
              <a:defRPr sz="1400" kern="1200">
                <a:solidFill>
                  <a:schemeClr val="tx1"/>
                </a:solidFill>
                <a:latin typeface="+mn-lt"/>
                <a:ea typeface="+mn-ea"/>
                <a:cs typeface="+mn-cs"/>
              </a:defRPr>
            </a:lvl9pPr>
          </a:lstStyle>
          <a:p>
            <a:pPr marL="45720" indent="0" algn="ctr">
              <a:buNone/>
            </a:pPr>
            <a:r>
              <a:rPr lang="en-IN" sz="2400" b="1" dirty="0">
                <a:latin typeface="Times New Roman" panose="02020603050405020304" pitchFamily="18" charset="0"/>
                <a:cs typeface="Times New Roman" panose="02020603050405020304" pitchFamily="18" charset="0"/>
              </a:rPr>
              <a:t>Program 1: File Transformation</a:t>
            </a:r>
            <a:endParaRPr lang="en-US" sz="2400" b="1" dirty="0">
              <a:latin typeface="Times New Roman" panose="02020603050405020304" pitchFamily="18" charset="0"/>
              <a:ea typeface="Calibri" panose="020F0502020204030204" pitchFamily="34" charset="0"/>
            </a:endParaRPr>
          </a:p>
        </p:txBody>
      </p:sp>
      <p:sp>
        <p:nvSpPr>
          <p:cNvPr id="6" name="Content Placeholder 2">
            <a:extLst>
              <a:ext uri="{FF2B5EF4-FFF2-40B4-BE49-F238E27FC236}">
                <a16:creationId xmlns:a16="http://schemas.microsoft.com/office/drawing/2014/main" id="{2B8837E8-A9B9-42B8-10A1-6ADEE84E0E77}"/>
              </a:ext>
            </a:extLst>
          </p:cNvPr>
          <p:cNvSpPr txBox="1">
            <a:spLocks/>
          </p:cNvSpPr>
          <p:nvPr/>
        </p:nvSpPr>
        <p:spPr>
          <a:xfrm>
            <a:off x="7181947" y="5714783"/>
            <a:ext cx="3938959" cy="437137"/>
          </a:xfrm>
          <a:prstGeom prst="rect">
            <a:avLst/>
          </a:prstGeom>
        </p:spPr>
        <p:txBody>
          <a:bodyPr vert="horz" lIns="91440" tIns="45720" rIns="91440" bIns="45720" rtlCol="0">
            <a:noAutofit/>
          </a:bodyPr>
          <a:lstStyle>
            <a:lvl1pPr marL="274320" indent="-228600" algn="l" defTabSz="914400" rtl="0" eaLnBrk="1" latinLnBrk="0" hangingPunct="1">
              <a:lnSpc>
                <a:spcPct val="90000"/>
              </a:lnSpc>
              <a:spcBef>
                <a:spcPts val="1800"/>
              </a:spcBef>
              <a:buClr>
                <a:schemeClr val="accent1"/>
              </a:buClr>
              <a:buFont typeface="Arial" pitchFamily="34" charset="0"/>
              <a:buChar char="•"/>
              <a:defRPr sz="2000" kern="1200">
                <a:solidFill>
                  <a:schemeClr val="tx1"/>
                </a:solidFill>
                <a:latin typeface="+mn-lt"/>
                <a:ea typeface="+mn-ea"/>
                <a:cs typeface="+mn-cs"/>
              </a:defRPr>
            </a:lvl1pPr>
            <a:lvl2pPr marL="594360" indent="-228600" algn="l" defTabSz="914400" rtl="0" eaLnBrk="1" latinLnBrk="0" hangingPunct="1">
              <a:lnSpc>
                <a:spcPct val="90000"/>
              </a:lnSpc>
              <a:spcBef>
                <a:spcPts val="1000"/>
              </a:spcBef>
              <a:buClr>
                <a:schemeClr val="accent1"/>
              </a:buClr>
              <a:buFont typeface="Arial" pitchFamily="34" charset="0"/>
              <a:buChar char="•"/>
              <a:defRPr sz="1800" kern="1200">
                <a:solidFill>
                  <a:schemeClr val="tx1"/>
                </a:solidFill>
                <a:latin typeface="+mn-lt"/>
                <a:ea typeface="+mn-ea"/>
                <a:cs typeface="+mn-cs"/>
              </a:defRPr>
            </a:lvl2pPr>
            <a:lvl3pPr marL="914400" indent="-228600" algn="l" defTabSz="914400" rtl="0" eaLnBrk="1" latinLnBrk="0" hangingPunct="1">
              <a:lnSpc>
                <a:spcPct val="90000"/>
              </a:lnSpc>
              <a:spcBef>
                <a:spcPts val="800"/>
              </a:spcBef>
              <a:buClr>
                <a:schemeClr val="accent1"/>
              </a:buClr>
              <a:buFont typeface="Arial" pitchFamily="34" charset="0"/>
              <a:buChar char="•"/>
              <a:defRPr sz="1600" kern="1200">
                <a:solidFill>
                  <a:schemeClr val="tx1"/>
                </a:solidFill>
                <a:latin typeface="+mn-lt"/>
                <a:ea typeface="+mn-ea"/>
                <a:cs typeface="+mn-cs"/>
              </a:defRPr>
            </a:lvl3pPr>
            <a:lvl4pPr marL="1234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4pPr>
            <a:lvl5pPr marL="155448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5pPr>
            <a:lvl6pPr marL="182880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6pPr>
            <a:lvl7pPr marL="210312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7pPr>
            <a:lvl8pPr marL="2377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8pPr>
            <a:lvl9pPr marL="2423160" indent="0" algn="l" defTabSz="914400" rtl="0" eaLnBrk="1" latinLnBrk="0" hangingPunct="1">
              <a:lnSpc>
                <a:spcPct val="90000"/>
              </a:lnSpc>
              <a:spcBef>
                <a:spcPts val="800"/>
              </a:spcBef>
              <a:buClr>
                <a:schemeClr val="accent1"/>
              </a:buClr>
              <a:buFont typeface="Arial" pitchFamily="34" charset="0"/>
              <a:buNone/>
              <a:defRPr sz="1400" kern="1200">
                <a:solidFill>
                  <a:schemeClr val="tx1"/>
                </a:solidFill>
                <a:latin typeface="+mn-lt"/>
                <a:ea typeface="+mn-ea"/>
                <a:cs typeface="+mn-cs"/>
              </a:defRPr>
            </a:lvl9pPr>
          </a:lstStyle>
          <a:p>
            <a:pPr marL="45720" indent="0" algn="ctr">
              <a:buNone/>
            </a:pPr>
            <a:r>
              <a:rPr lang="en-IN" sz="2400" b="1" dirty="0">
                <a:latin typeface="Times New Roman" panose="02020603050405020304" pitchFamily="18" charset="0"/>
                <a:cs typeface="Times New Roman" panose="02020603050405020304" pitchFamily="18" charset="0"/>
              </a:rPr>
              <a:t>Program 2: Image Retrieval</a:t>
            </a:r>
            <a:endParaRPr lang="en-US" sz="2400" b="1" dirty="0">
              <a:latin typeface="Times New Roman" panose="02020603050405020304" pitchFamily="18" charset="0"/>
              <a:ea typeface="Calibri" panose="020F0502020204030204" pitchFamily="34" charset="0"/>
            </a:endParaRPr>
          </a:p>
        </p:txBody>
      </p:sp>
      <p:sp>
        <p:nvSpPr>
          <p:cNvPr id="7" name="Footer Placeholder 6">
            <a:extLst>
              <a:ext uri="{FF2B5EF4-FFF2-40B4-BE49-F238E27FC236}">
                <a16:creationId xmlns:a16="http://schemas.microsoft.com/office/drawing/2014/main" id="{BEF84824-4697-8BD1-597A-11DED7D122CF}"/>
              </a:ext>
            </a:extLst>
          </p:cNvPr>
          <p:cNvSpPr>
            <a:spLocks noGrp="1"/>
          </p:cNvSpPr>
          <p:nvPr>
            <p:ph type="ftr" sz="quarter" idx="11"/>
          </p:nvPr>
        </p:nvSpPr>
        <p:spPr/>
        <p:txBody>
          <a:bodyPr/>
          <a:lstStyle/>
          <a:p>
            <a:r>
              <a:rPr lang="en-US"/>
              <a:t>Shreyash Bhardwaj</a:t>
            </a:r>
            <a:endParaRPr lang="en-US" dirty="0"/>
          </a:p>
        </p:txBody>
      </p:sp>
    </p:spTree>
    <p:extLst>
      <p:ext uri="{BB962C8B-B14F-4D97-AF65-F5344CB8AC3E}">
        <p14:creationId xmlns:p14="http://schemas.microsoft.com/office/powerpoint/2010/main" val="22785419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ED6D1E-1463-094F-3418-505A465E32A2}"/>
              </a:ext>
            </a:extLst>
          </p:cNvPr>
          <p:cNvSpPr>
            <a:spLocks noGrp="1"/>
          </p:cNvSpPr>
          <p:nvPr>
            <p:ph idx="1"/>
          </p:nvPr>
        </p:nvSpPr>
        <p:spPr>
          <a:xfrm>
            <a:off x="228310" y="278630"/>
            <a:ext cx="11591364" cy="1583323"/>
          </a:xfrm>
        </p:spPr>
        <p:txBody>
          <a:bodyPr/>
          <a:lstStyle/>
          <a:p>
            <a:pPr algn="just"/>
            <a:r>
              <a:rPr lang="en-IN" sz="2600" b="1" dirty="0">
                <a:latin typeface="Times New Roman" panose="02020603050405020304" pitchFamily="18" charset="0"/>
                <a:cs typeface="Times New Roman" panose="02020603050405020304" pitchFamily="18" charset="0"/>
              </a:rPr>
              <a:t>Concurrency</a:t>
            </a:r>
            <a:endParaRPr lang="en-US" sz="2600" b="1" dirty="0">
              <a:latin typeface="Times New Roman" panose="02020603050405020304" pitchFamily="18" charset="0"/>
              <a:cs typeface="Times New Roman" panose="02020603050405020304" pitchFamily="18" charset="0"/>
            </a:endParaRPr>
          </a:p>
          <a:p>
            <a:pPr lvl="1" algn="just"/>
            <a:r>
              <a:rPr lang="en-US" sz="1700" dirty="0">
                <a:latin typeface="Times New Roman" panose="02020603050405020304" pitchFamily="18" charset="0"/>
                <a:cs typeface="Times New Roman" panose="02020603050405020304" pitchFamily="18" charset="0"/>
              </a:rPr>
              <a:t>Concurrency involves a system's ability to handle multiple tasks or processes simultaneously, optimizing resource utilization and improving performance. While both asynchronous and parallel programming paradigms support concurrency, the aim was to assess their suitability. Two programs were created to compare their effectiveness in managing concurrency.</a:t>
            </a:r>
          </a:p>
          <a:p>
            <a:pPr marL="377886" lvl="1" indent="0" algn="just">
              <a:buNone/>
            </a:pPr>
            <a:endParaRPr lang="en-IN" sz="1700"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467669D2-2D5C-929C-EB67-9F8BC30AF4AE}"/>
              </a:ext>
            </a:extLst>
          </p:cNvPr>
          <p:cNvPicPr>
            <a:picLocks noChangeAspect="1"/>
          </p:cNvPicPr>
          <p:nvPr/>
        </p:nvPicPr>
        <p:blipFill>
          <a:blip r:embed="rId3"/>
          <a:stretch>
            <a:fillRect/>
          </a:stretch>
        </p:blipFill>
        <p:spPr>
          <a:xfrm>
            <a:off x="372326" y="1572347"/>
            <a:ext cx="5238741" cy="4021630"/>
          </a:xfrm>
          <a:prstGeom prst="rect">
            <a:avLst/>
          </a:prstGeom>
        </p:spPr>
      </p:pic>
      <p:pic>
        <p:nvPicPr>
          <p:cNvPr id="9" name="Picture 8">
            <a:extLst>
              <a:ext uri="{FF2B5EF4-FFF2-40B4-BE49-F238E27FC236}">
                <a16:creationId xmlns:a16="http://schemas.microsoft.com/office/drawing/2014/main" id="{DD057A95-3D33-4AC8-C19D-4EF86F673374}"/>
              </a:ext>
            </a:extLst>
          </p:cNvPr>
          <p:cNvPicPr>
            <a:picLocks noChangeAspect="1"/>
          </p:cNvPicPr>
          <p:nvPr/>
        </p:nvPicPr>
        <p:blipFill>
          <a:blip r:embed="rId4"/>
          <a:stretch>
            <a:fillRect/>
          </a:stretch>
        </p:blipFill>
        <p:spPr>
          <a:xfrm>
            <a:off x="6023992" y="1587315"/>
            <a:ext cx="5788150" cy="4006661"/>
          </a:xfrm>
          <a:prstGeom prst="rect">
            <a:avLst/>
          </a:prstGeom>
        </p:spPr>
      </p:pic>
      <p:sp>
        <p:nvSpPr>
          <p:cNvPr id="2" name="Content Placeholder 2">
            <a:extLst>
              <a:ext uri="{FF2B5EF4-FFF2-40B4-BE49-F238E27FC236}">
                <a16:creationId xmlns:a16="http://schemas.microsoft.com/office/drawing/2014/main" id="{825D7372-DBCD-F189-3663-30764C0A15FE}"/>
              </a:ext>
            </a:extLst>
          </p:cNvPr>
          <p:cNvSpPr txBox="1">
            <a:spLocks/>
          </p:cNvSpPr>
          <p:nvPr/>
        </p:nvSpPr>
        <p:spPr>
          <a:xfrm>
            <a:off x="372327" y="5714784"/>
            <a:ext cx="5238740" cy="437137"/>
          </a:xfrm>
          <a:prstGeom prst="rect">
            <a:avLst/>
          </a:prstGeom>
        </p:spPr>
        <p:txBody>
          <a:bodyPr vert="horz" lIns="91440" tIns="45720" rIns="91440" bIns="45720" rtlCol="0">
            <a:noAutofit/>
          </a:bodyPr>
          <a:lstStyle>
            <a:lvl1pPr marL="274320" indent="-228600" algn="l" defTabSz="914400" rtl="0" eaLnBrk="1" latinLnBrk="0" hangingPunct="1">
              <a:lnSpc>
                <a:spcPct val="90000"/>
              </a:lnSpc>
              <a:spcBef>
                <a:spcPts val="1800"/>
              </a:spcBef>
              <a:buClr>
                <a:schemeClr val="accent1"/>
              </a:buClr>
              <a:buFont typeface="Arial" pitchFamily="34" charset="0"/>
              <a:buChar char="•"/>
              <a:defRPr sz="2000" kern="1200">
                <a:solidFill>
                  <a:schemeClr val="tx1"/>
                </a:solidFill>
                <a:latin typeface="+mn-lt"/>
                <a:ea typeface="+mn-ea"/>
                <a:cs typeface="+mn-cs"/>
              </a:defRPr>
            </a:lvl1pPr>
            <a:lvl2pPr marL="594360" indent="-228600" algn="l" defTabSz="914400" rtl="0" eaLnBrk="1" latinLnBrk="0" hangingPunct="1">
              <a:lnSpc>
                <a:spcPct val="90000"/>
              </a:lnSpc>
              <a:spcBef>
                <a:spcPts val="1000"/>
              </a:spcBef>
              <a:buClr>
                <a:schemeClr val="accent1"/>
              </a:buClr>
              <a:buFont typeface="Arial" pitchFamily="34" charset="0"/>
              <a:buChar char="•"/>
              <a:defRPr sz="1800" kern="1200">
                <a:solidFill>
                  <a:schemeClr val="tx1"/>
                </a:solidFill>
                <a:latin typeface="+mn-lt"/>
                <a:ea typeface="+mn-ea"/>
                <a:cs typeface="+mn-cs"/>
              </a:defRPr>
            </a:lvl2pPr>
            <a:lvl3pPr marL="914400" indent="-228600" algn="l" defTabSz="914400" rtl="0" eaLnBrk="1" latinLnBrk="0" hangingPunct="1">
              <a:lnSpc>
                <a:spcPct val="90000"/>
              </a:lnSpc>
              <a:spcBef>
                <a:spcPts val="800"/>
              </a:spcBef>
              <a:buClr>
                <a:schemeClr val="accent1"/>
              </a:buClr>
              <a:buFont typeface="Arial" pitchFamily="34" charset="0"/>
              <a:buChar char="•"/>
              <a:defRPr sz="1600" kern="1200">
                <a:solidFill>
                  <a:schemeClr val="tx1"/>
                </a:solidFill>
                <a:latin typeface="+mn-lt"/>
                <a:ea typeface="+mn-ea"/>
                <a:cs typeface="+mn-cs"/>
              </a:defRPr>
            </a:lvl3pPr>
            <a:lvl4pPr marL="1234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4pPr>
            <a:lvl5pPr marL="155448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5pPr>
            <a:lvl6pPr marL="182880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6pPr>
            <a:lvl7pPr marL="210312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7pPr>
            <a:lvl8pPr marL="2377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8pPr>
            <a:lvl9pPr marL="2423160" indent="0" algn="l" defTabSz="914400" rtl="0" eaLnBrk="1" latinLnBrk="0" hangingPunct="1">
              <a:lnSpc>
                <a:spcPct val="90000"/>
              </a:lnSpc>
              <a:spcBef>
                <a:spcPts val="800"/>
              </a:spcBef>
              <a:buClr>
                <a:schemeClr val="accent1"/>
              </a:buClr>
              <a:buFont typeface="Arial" pitchFamily="34" charset="0"/>
              <a:buNone/>
              <a:defRPr sz="1400" kern="1200">
                <a:solidFill>
                  <a:schemeClr val="tx1"/>
                </a:solidFill>
                <a:latin typeface="+mn-lt"/>
                <a:ea typeface="+mn-ea"/>
                <a:cs typeface="+mn-cs"/>
              </a:defRPr>
            </a:lvl9pPr>
          </a:lstStyle>
          <a:p>
            <a:pPr marL="45720" indent="0" algn="ctr">
              <a:buNone/>
            </a:pPr>
            <a:r>
              <a:rPr lang="en-IN" sz="2400" b="1" dirty="0">
                <a:latin typeface="Times New Roman" panose="02020603050405020304" pitchFamily="18" charset="0"/>
                <a:cs typeface="Times New Roman" panose="02020603050405020304" pitchFamily="18" charset="0"/>
              </a:rPr>
              <a:t>Program 1:Squaring Values</a:t>
            </a:r>
            <a:endParaRPr lang="en-US" sz="2400" b="1" dirty="0">
              <a:latin typeface="Times New Roman" panose="02020603050405020304" pitchFamily="18" charset="0"/>
              <a:ea typeface="Calibri" panose="020F0502020204030204" pitchFamily="34" charset="0"/>
            </a:endParaRPr>
          </a:p>
        </p:txBody>
      </p:sp>
      <p:sp>
        <p:nvSpPr>
          <p:cNvPr id="6" name="TextBox 5">
            <a:extLst>
              <a:ext uri="{FF2B5EF4-FFF2-40B4-BE49-F238E27FC236}">
                <a16:creationId xmlns:a16="http://schemas.microsoft.com/office/drawing/2014/main" id="{FF7B0F6D-078D-15F2-36F5-8BF13DB472FE}"/>
              </a:ext>
            </a:extLst>
          </p:cNvPr>
          <p:cNvSpPr txBox="1"/>
          <p:nvPr/>
        </p:nvSpPr>
        <p:spPr>
          <a:xfrm>
            <a:off x="6511043" y="5702519"/>
            <a:ext cx="4814047" cy="461665"/>
          </a:xfrm>
          <a:prstGeom prst="rect">
            <a:avLst/>
          </a:prstGeom>
          <a:noFill/>
        </p:spPr>
        <p:txBody>
          <a:bodyPr wrap="square">
            <a:spAutoFit/>
          </a:bodyPr>
          <a:lstStyle/>
          <a:p>
            <a:pPr marL="45720" indent="0" algn="ctr">
              <a:buNone/>
            </a:pPr>
            <a:r>
              <a:rPr lang="en-IN" sz="2400" b="1" dirty="0">
                <a:latin typeface="Times New Roman" panose="02020603050405020304" pitchFamily="18" charset="0"/>
                <a:cs typeface="Times New Roman" panose="02020603050405020304" pitchFamily="18" charset="0"/>
              </a:rPr>
              <a:t>Program 2: Fetch Data From Web</a:t>
            </a:r>
            <a:endParaRPr lang="en-US" sz="2400" b="1" dirty="0">
              <a:latin typeface="Times New Roman" panose="02020603050405020304" pitchFamily="18" charset="0"/>
              <a:ea typeface="Calibri" panose="020F0502020204030204" pitchFamily="34" charset="0"/>
            </a:endParaRPr>
          </a:p>
        </p:txBody>
      </p:sp>
      <p:sp>
        <p:nvSpPr>
          <p:cNvPr id="5" name="Footer Placeholder 4">
            <a:extLst>
              <a:ext uri="{FF2B5EF4-FFF2-40B4-BE49-F238E27FC236}">
                <a16:creationId xmlns:a16="http://schemas.microsoft.com/office/drawing/2014/main" id="{4297FD02-2319-02C7-BECD-BD37C4DABD9D}"/>
              </a:ext>
            </a:extLst>
          </p:cNvPr>
          <p:cNvSpPr>
            <a:spLocks noGrp="1"/>
          </p:cNvSpPr>
          <p:nvPr>
            <p:ph type="ftr" sz="quarter" idx="11"/>
          </p:nvPr>
        </p:nvSpPr>
        <p:spPr/>
        <p:txBody>
          <a:bodyPr/>
          <a:lstStyle/>
          <a:p>
            <a:r>
              <a:rPr lang="en-US"/>
              <a:t>Shreyash Bhardwaj</a:t>
            </a:r>
            <a:endParaRPr lang="en-US" dirty="0"/>
          </a:p>
        </p:txBody>
      </p:sp>
    </p:spTree>
    <p:extLst>
      <p:ext uri="{BB962C8B-B14F-4D97-AF65-F5344CB8AC3E}">
        <p14:creationId xmlns:p14="http://schemas.microsoft.com/office/powerpoint/2010/main" val="13185303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Red Line Business 16x9">
  <a:themeElements>
    <a:clrScheme name="RedLineBusiness_16x9">
      <a:dk1>
        <a:srgbClr val="514A40"/>
      </a:dk1>
      <a:lt1>
        <a:sysClr val="window" lastClr="FFFFFF"/>
      </a:lt1>
      <a:dk2>
        <a:srgbClr val="000000"/>
      </a:dk2>
      <a:lt2>
        <a:srgbClr val="F9F7F3"/>
      </a:lt2>
      <a:accent1>
        <a:srgbClr val="A85229"/>
      </a:accent1>
      <a:accent2>
        <a:srgbClr val="98916E"/>
      </a:accent2>
      <a:accent3>
        <a:srgbClr val="C9A645"/>
      </a:accent3>
      <a:accent4>
        <a:srgbClr val="76A7B2"/>
      </a:accent4>
      <a:accent5>
        <a:srgbClr val="82A670"/>
      </a:accent5>
      <a:accent6>
        <a:srgbClr val="896170"/>
      </a:accent6>
      <a:hlink>
        <a:srgbClr val="A85229"/>
      </a:hlink>
      <a:folHlink>
        <a:srgbClr val="98916E"/>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usiness red line presentation (widescreen).potx" id="{8018D45A-0B59-4186-B046-1FF8092889B6}" vid="{86C2525B-C90B-4FD6-8D61-5E85FA833A06}"/>
    </a:ext>
  </a:extLst>
</a:theme>
</file>

<file path=ppt/theme/theme2.xml><?xml version="1.0" encoding="utf-8"?>
<a:theme xmlns:a="http://schemas.openxmlformats.org/drawingml/2006/main" name="Office Theme">
  <a:themeElements>
    <a:clrScheme name="RedLineBusiness_16x9">
      <a:dk1>
        <a:srgbClr val="514A40"/>
      </a:dk1>
      <a:lt1>
        <a:sysClr val="window" lastClr="FFFFFF"/>
      </a:lt1>
      <a:dk2>
        <a:srgbClr val="000000"/>
      </a:dk2>
      <a:lt2>
        <a:srgbClr val="F9F7F3"/>
      </a:lt2>
      <a:accent1>
        <a:srgbClr val="A85229"/>
      </a:accent1>
      <a:accent2>
        <a:srgbClr val="98916E"/>
      </a:accent2>
      <a:accent3>
        <a:srgbClr val="C9A645"/>
      </a:accent3>
      <a:accent4>
        <a:srgbClr val="76A7B2"/>
      </a:accent4>
      <a:accent5>
        <a:srgbClr val="82A670"/>
      </a:accent5>
      <a:accent6>
        <a:srgbClr val="896170"/>
      </a:accent6>
      <a:hlink>
        <a:srgbClr val="A85229"/>
      </a:hlink>
      <a:folHlink>
        <a:srgbClr val="98916E"/>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RedLineBusiness_16x9">
      <a:dk1>
        <a:srgbClr val="514A40"/>
      </a:dk1>
      <a:lt1>
        <a:sysClr val="window" lastClr="FFFFFF"/>
      </a:lt1>
      <a:dk2>
        <a:srgbClr val="000000"/>
      </a:dk2>
      <a:lt2>
        <a:srgbClr val="F9F7F3"/>
      </a:lt2>
      <a:accent1>
        <a:srgbClr val="A85229"/>
      </a:accent1>
      <a:accent2>
        <a:srgbClr val="98916E"/>
      </a:accent2>
      <a:accent3>
        <a:srgbClr val="C9A645"/>
      </a:accent3>
      <a:accent4>
        <a:srgbClr val="76A7B2"/>
      </a:accent4>
      <a:accent5>
        <a:srgbClr val="82A670"/>
      </a:accent5>
      <a:accent6>
        <a:srgbClr val="896170"/>
      </a:accent6>
      <a:hlink>
        <a:srgbClr val="A85229"/>
      </a:hlink>
      <a:folHlink>
        <a:srgbClr val="98916E"/>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Business red line presentation (widescreen)</Template>
  <TotalTime>271</TotalTime>
  <Words>1542</Words>
  <Application>Microsoft Office PowerPoint</Application>
  <PresentationFormat>Widescreen</PresentationFormat>
  <Paragraphs>90</Paragraphs>
  <Slides>11</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Cambria</vt:lpstr>
      <vt:lpstr>Times New Roman</vt:lpstr>
      <vt:lpstr>Red Line Business 16x9</vt:lpstr>
      <vt:lpstr>Analysis of Use Cases: Asynchronous vs Parallel Programming</vt:lpstr>
      <vt:lpstr>INDEX</vt:lpstr>
      <vt:lpstr>ABSTRACT</vt:lpstr>
      <vt:lpstr>INTRODUCTION</vt:lpstr>
      <vt:lpstr>METHODOLOGY</vt:lpstr>
      <vt:lpstr>RESULTS AND ANALYSIS</vt:lpstr>
      <vt:lpstr>PowerPoint Presentation</vt:lpstr>
      <vt:lpstr>PowerPoint Presentation</vt:lpstr>
      <vt:lpstr>PowerPoint Presentation</vt:lpstr>
      <vt:lpstr>CONCLUSION</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Analysis of Use Cases: Asynchronous vs Parallel Programming</dc:title>
  <dc:creator>Shreyash Bhardwaj</dc:creator>
  <cp:lastModifiedBy>Shreyash Bhardwaj</cp:lastModifiedBy>
  <cp:revision>9</cp:revision>
  <dcterms:created xsi:type="dcterms:W3CDTF">2024-05-13T11:11:00Z</dcterms:created>
  <dcterms:modified xsi:type="dcterms:W3CDTF">2024-05-15T03:24:28Z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ies>
</file>